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79" r:id="rId2"/>
    <p:sldId id="294" r:id="rId3"/>
    <p:sldId id="300" r:id="rId4"/>
    <p:sldId id="261" r:id="rId5"/>
    <p:sldId id="301" r:id="rId6"/>
    <p:sldId id="295" r:id="rId7"/>
    <p:sldId id="304" r:id="rId8"/>
    <p:sldId id="303" r:id="rId9"/>
    <p:sldId id="297" r:id="rId10"/>
    <p:sldId id="328" r:id="rId11"/>
    <p:sldId id="298" r:id="rId12"/>
    <p:sldId id="296" r:id="rId13"/>
    <p:sldId id="311" r:id="rId14"/>
    <p:sldId id="299" r:id="rId15"/>
    <p:sldId id="306" r:id="rId16"/>
    <p:sldId id="312" r:id="rId17"/>
    <p:sldId id="307" r:id="rId18"/>
    <p:sldId id="308" r:id="rId19"/>
    <p:sldId id="325" r:id="rId20"/>
    <p:sldId id="309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2" r:id="rId30"/>
    <p:sldId id="323" r:id="rId31"/>
    <p:sldId id="330" r:id="rId32"/>
    <p:sldId id="321" r:id="rId33"/>
    <p:sldId id="280" r:id="rId34"/>
    <p:sldId id="324" r:id="rId35"/>
    <p:sldId id="326" r:id="rId36"/>
    <p:sldId id="329" r:id="rId37"/>
  </p:sldIdLst>
  <p:sldSz cx="9144000" cy="6858000" type="screen4x3"/>
  <p:notesSz cx="9926638" cy="6797675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chen wang" initials="yw" lastIdx="1" clrIdx="0">
    <p:extLst>
      <p:ext uri="{19B8F6BF-5375-455C-9EA6-DF929625EA0E}">
        <p15:presenceInfo xmlns:p15="http://schemas.microsoft.com/office/powerpoint/2012/main" userId="f7b01d2737155d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8E"/>
    <a:srgbClr val="00B653"/>
    <a:srgbClr val="FFA000"/>
    <a:srgbClr val="ED7D31"/>
    <a:srgbClr val="70AD47"/>
    <a:srgbClr val="4672C4"/>
    <a:srgbClr val="DD7D18"/>
    <a:srgbClr val="F7CD03"/>
    <a:srgbClr val="3F6115"/>
    <a:srgbClr val="445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35" autoAdjust="0"/>
  </p:normalViewPr>
  <p:slideViewPr>
    <p:cSldViewPr snapToGrid="0">
      <p:cViewPr varScale="1">
        <p:scale>
          <a:sx n="70" d="100"/>
          <a:sy n="70" d="100"/>
        </p:scale>
        <p:origin x="707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1012" y="8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宇晨" userId="017964e3-5685-4b1c-8e15-db2ecfcb2502" providerId="ADAL" clId="{036D0B77-36BA-4D7F-938E-FDD2FC988E81}"/>
    <pc:docChg chg="undo custSel delSld modSld">
      <pc:chgData name="王宇晨" userId="017964e3-5685-4b1c-8e15-db2ecfcb2502" providerId="ADAL" clId="{036D0B77-36BA-4D7F-938E-FDD2FC988E81}" dt="2021-03-31T10:15:29.707" v="2444" actId="20577"/>
      <pc:docMkLst>
        <pc:docMk/>
      </pc:docMkLst>
      <pc:sldChg chg="modSp mod modNotesTx">
        <pc:chgData name="王宇晨" userId="017964e3-5685-4b1c-8e15-db2ecfcb2502" providerId="ADAL" clId="{036D0B77-36BA-4D7F-938E-FDD2FC988E81}" dt="2021-03-31T01:14:34.051" v="1831" actId="20577"/>
        <pc:sldMkLst>
          <pc:docMk/>
          <pc:sldMk cId="1259043032" sldId="261"/>
        </pc:sldMkLst>
        <pc:grpChg chg="mod">
          <ac:chgData name="王宇晨" userId="017964e3-5685-4b1c-8e15-db2ecfcb2502" providerId="ADAL" clId="{036D0B77-36BA-4D7F-938E-FDD2FC988E81}" dt="2021-03-31T01:11:03.968" v="1617" actId="1076"/>
          <ac:grpSpMkLst>
            <pc:docMk/>
            <pc:sldMk cId="1259043032" sldId="261"/>
            <ac:grpSpMk id="69" creationId="{B0E1356F-6836-46E2-8C3A-84E8F545943D}"/>
          </ac:grpSpMkLst>
        </pc:grpChg>
      </pc:sldChg>
      <pc:sldChg chg="del">
        <pc:chgData name="王宇晨" userId="017964e3-5685-4b1c-8e15-db2ecfcb2502" providerId="ADAL" clId="{036D0B77-36BA-4D7F-938E-FDD2FC988E81}" dt="2021-03-30T13:36:30.918" v="0" actId="47"/>
        <pc:sldMkLst>
          <pc:docMk/>
          <pc:sldMk cId="4223772514" sldId="278"/>
        </pc:sldMkLst>
      </pc:sldChg>
      <pc:sldChg chg="modNotesTx">
        <pc:chgData name="王宇晨" userId="017964e3-5685-4b1c-8e15-db2ecfcb2502" providerId="ADAL" clId="{036D0B77-36BA-4D7F-938E-FDD2FC988E81}" dt="2021-03-30T13:42:38.517" v="154" actId="20577"/>
        <pc:sldMkLst>
          <pc:docMk/>
          <pc:sldMk cId="3533984502" sldId="279"/>
        </pc:sldMkLst>
      </pc:sldChg>
      <pc:sldChg chg="addSp delSp mod">
        <pc:chgData name="王宇晨" userId="017964e3-5685-4b1c-8e15-db2ecfcb2502" providerId="ADAL" clId="{036D0B77-36BA-4D7F-938E-FDD2FC988E81}" dt="2021-03-30T13:36:58.932" v="2" actId="21"/>
        <pc:sldMkLst>
          <pc:docMk/>
          <pc:sldMk cId="2077747432" sldId="280"/>
        </pc:sldMkLst>
        <pc:grpChg chg="add del">
          <ac:chgData name="王宇晨" userId="017964e3-5685-4b1c-8e15-db2ecfcb2502" providerId="ADAL" clId="{036D0B77-36BA-4D7F-938E-FDD2FC988E81}" dt="2021-03-30T13:36:58.932" v="2" actId="21"/>
          <ac:grpSpMkLst>
            <pc:docMk/>
            <pc:sldMk cId="2077747432" sldId="280"/>
            <ac:grpSpMk id="11" creationId="{3BA5F5D9-EEEA-4E60-987F-54E877C8CB5E}"/>
          </ac:grpSpMkLst>
        </pc:grpChg>
      </pc:sldChg>
      <pc:sldChg chg="del">
        <pc:chgData name="王宇晨" userId="017964e3-5685-4b1c-8e15-db2ecfcb2502" providerId="ADAL" clId="{036D0B77-36BA-4D7F-938E-FDD2FC988E81}" dt="2021-03-30T13:36:30.918" v="0" actId="47"/>
        <pc:sldMkLst>
          <pc:docMk/>
          <pc:sldMk cId="2680425" sldId="291"/>
        </pc:sldMkLst>
      </pc:sldChg>
      <pc:sldChg chg="modNotesTx">
        <pc:chgData name="王宇晨" userId="017964e3-5685-4b1c-8e15-db2ecfcb2502" providerId="ADAL" clId="{036D0B77-36BA-4D7F-938E-FDD2FC988E81}" dt="2021-03-30T13:47:59.349" v="457" actId="20577"/>
        <pc:sldMkLst>
          <pc:docMk/>
          <pc:sldMk cId="3922055295" sldId="294"/>
        </pc:sldMkLst>
      </pc:sldChg>
      <pc:sldChg chg="addSp modSp mod modNotesTx">
        <pc:chgData name="王宇晨" userId="017964e3-5685-4b1c-8e15-db2ecfcb2502" providerId="ADAL" clId="{036D0B77-36BA-4D7F-938E-FDD2FC988E81}" dt="2021-03-31T10:15:29.707" v="2444" actId="20577"/>
        <pc:sldMkLst>
          <pc:docMk/>
          <pc:sldMk cId="1129886435" sldId="295"/>
        </pc:sldMkLst>
        <pc:spChg chg="mod">
          <ac:chgData name="王宇晨" userId="017964e3-5685-4b1c-8e15-db2ecfcb2502" providerId="ADAL" clId="{036D0B77-36BA-4D7F-938E-FDD2FC988E81}" dt="2021-03-31T10:14:46.767" v="2342" actId="20577"/>
          <ac:spMkLst>
            <pc:docMk/>
            <pc:sldMk cId="1129886435" sldId="295"/>
            <ac:spMk id="88" creationId="{F2BE2312-2E8F-4FB7-9B41-665470773ACA}"/>
          </ac:spMkLst>
        </pc:spChg>
        <pc:grpChg chg="add mod">
          <ac:chgData name="王宇晨" userId="017964e3-5685-4b1c-8e15-db2ecfcb2502" providerId="ADAL" clId="{036D0B77-36BA-4D7F-938E-FDD2FC988E81}" dt="2021-03-31T08:42:41.659" v="2221" actId="164"/>
          <ac:grpSpMkLst>
            <pc:docMk/>
            <pc:sldMk cId="1129886435" sldId="295"/>
            <ac:grpSpMk id="2" creationId="{3B05F2EC-783A-40C9-A9EE-CED5E979E895}"/>
          </ac:grpSpMkLst>
        </pc:grpChg>
        <pc:picChg chg="add mod">
          <ac:chgData name="王宇晨" userId="017964e3-5685-4b1c-8e15-db2ecfcb2502" providerId="ADAL" clId="{036D0B77-36BA-4D7F-938E-FDD2FC988E81}" dt="2021-03-31T08:40:12.731" v="2191" actId="1076"/>
          <ac:picMkLst>
            <pc:docMk/>
            <pc:sldMk cId="1129886435" sldId="295"/>
            <ac:picMk id="52" creationId="{F4B52455-C773-4B09-B774-F6D0B6A32E18}"/>
          </ac:picMkLst>
        </pc:picChg>
        <pc:picChg chg="add mod">
          <ac:chgData name="王宇晨" userId="017964e3-5685-4b1c-8e15-db2ecfcb2502" providerId="ADAL" clId="{036D0B77-36BA-4D7F-938E-FDD2FC988E81}" dt="2021-03-31T08:40:23.947" v="2193" actId="1076"/>
          <ac:picMkLst>
            <pc:docMk/>
            <pc:sldMk cId="1129886435" sldId="295"/>
            <ac:picMk id="53" creationId="{9ABCE3B0-50C1-40B3-92B0-FA6F9EADB8FB}"/>
          </ac:picMkLst>
        </pc:picChg>
        <pc:picChg chg="add mod">
          <ac:chgData name="王宇晨" userId="017964e3-5685-4b1c-8e15-db2ecfcb2502" providerId="ADAL" clId="{036D0B77-36BA-4D7F-938E-FDD2FC988E81}" dt="2021-03-31T08:40:33.611" v="2195" actId="1076"/>
          <ac:picMkLst>
            <pc:docMk/>
            <pc:sldMk cId="1129886435" sldId="295"/>
            <ac:picMk id="54" creationId="{3229FB6F-7E15-4C29-8687-5A9257A151DB}"/>
          </ac:picMkLst>
        </pc:picChg>
        <pc:picChg chg="add mod">
          <ac:chgData name="王宇晨" userId="017964e3-5685-4b1c-8e15-db2ecfcb2502" providerId="ADAL" clId="{036D0B77-36BA-4D7F-938E-FDD2FC988E81}" dt="2021-03-31T08:42:41.659" v="2221" actId="164"/>
          <ac:picMkLst>
            <pc:docMk/>
            <pc:sldMk cId="1129886435" sldId="295"/>
            <ac:picMk id="55" creationId="{481DC3B7-1D0D-49BA-9D0B-1A4BBE07FF69}"/>
          </ac:picMkLst>
        </pc:picChg>
        <pc:picChg chg="add mod">
          <ac:chgData name="王宇晨" userId="017964e3-5685-4b1c-8e15-db2ecfcb2502" providerId="ADAL" clId="{036D0B77-36BA-4D7F-938E-FDD2FC988E81}" dt="2021-03-31T08:42:41.659" v="2221" actId="164"/>
          <ac:picMkLst>
            <pc:docMk/>
            <pc:sldMk cId="1129886435" sldId="295"/>
            <ac:picMk id="56" creationId="{2B50E423-8E68-47AF-91E5-0120CEF5E9F1}"/>
          </ac:picMkLst>
        </pc:picChg>
        <pc:picChg chg="add mod">
          <ac:chgData name="王宇晨" userId="017964e3-5685-4b1c-8e15-db2ecfcb2502" providerId="ADAL" clId="{036D0B77-36BA-4D7F-938E-FDD2FC988E81}" dt="2021-03-31T08:42:41.659" v="2221" actId="164"/>
          <ac:picMkLst>
            <pc:docMk/>
            <pc:sldMk cId="1129886435" sldId="295"/>
            <ac:picMk id="57" creationId="{DF4C52A5-A322-4A89-AED8-F3CF589A0F8C}"/>
          </ac:picMkLst>
        </pc:picChg>
      </pc:sldChg>
      <pc:sldChg chg="addSp modSp mod">
        <pc:chgData name="王宇晨" userId="017964e3-5685-4b1c-8e15-db2ecfcb2502" providerId="ADAL" clId="{036D0B77-36BA-4D7F-938E-FDD2FC988E81}" dt="2021-03-31T01:34:08.022" v="1991" actId="20577"/>
        <pc:sldMkLst>
          <pc:docMk/>
          <pc:sldMk cId="2317043887" sldId="296"/>
        </pc:sldMkLst>
        <pc:spChg chg="add mod">
          <ac:chgData name="王宇晨" userId="017964e3-5685-4b1c-8e15-db2ecfcb2502" providerId="ADAL" clId="{036D0B77-36BA-4D7F-938E-FDD2FC988E81}" dt="2021-03-31T01:34:08.022" v="1991" actId="20577"/>
          <ac:spMkLst>
            <pc:docMk/>
            <pc:sldMk cId="2317043887" sldId="296"/>
            <ac:spMk id="29" creationId="{A6A8C179-0722-437D-BD0C-92BEBC2531C6}"/>
          </ac:spMkLst>
        </pc:spChg>
      </pc:sldChg>
      <pc:sldChg chg="modNotesTx">
        <pc:chgData name="王宇晨" userId="017964e3-5685-4b1c-8e15-db2ecfcb2502" providerId="ADAL" clId="{036D0B77-36BA-4D7F-938E-FDD2FC988E81}" dt="2021-03-31T01:22:03.618" v="1886" actId="20577"/>
        <pc:sldMkLst>
          <pc:docMk/>
          <pc:sldMk cId="3086741316" sldId="300"/>
        </pc:sldMkLst>
      </pc:sldChg>
      <pc:sldChg chg="modNotesTx">
        <pc:chgData name="王宇晨" userId="017964e3-5685-4b1c-8e15-db2ecfcb2502" providerId="ADAL" clId="{036D0B77-36BA-4D7F-938E-FDD2FC988E81}" dt="2021-03-31T10:12:33.511" v="2341" actId="20577"/>
        <pc:sldMkLst>
          <pc:docMk/>
          <pc:sldMk cId="3204169811" sldId="304"/>
        </pc:sldMkLst>
      </pc:sldChg>
      <pc:sldChg chg="addSp delSp mod">
        <pc:chgData name="王宇晨" userId="017964e3-5685-4b1c-8e15-db2ecfcb2502" providerId="ADAL" clId="{036D0B77-36BA-4D7F-938E-FDD2FC988E81}" dt="2021-03-30T13:37:21.980" v="4"/>
        <pc:sldMkLst>
          <pc:docMk/>
          <pc:sldMk cId="2311039299" sldId="309"/>
        </pc:sldMkLst>
        <pc:spChg chg="del">
          <ac:chgData name="王宇晨" userId="017964e3-5685-4b1c-8e15-db2ecfcb2502" providerId="ADAL" clId="{036D0B77-36BA-4D7F-938E-FDD2FC988E81}" dt="2021-03-30T13:37:21.604" v="3" actId="478"/>
          <ac:spMkLst>
            <pc:docMk/>
            <pc:sldMk cId="2311039299" sldId="309"/>
            <ac:spMk id="16" creationId="{BC766828-36C6-4501-9E9F-2943830740A2}"/>
          </ac:spMkLst>
        </pc:spChg>
        <pc:spChg chg="add">
          <ac:chgData name="王宇晨" userId="017964e3-5685-4b1c-8e15-db2ecfcb2502" providerId="ADAL" clId="{036D0B77-36BA-4D7F-938E-FDD2FC988E81}" dt="2021-03-30T13:37:21.980" v="4"/>
          <ac:spMkLst>
            <pc:docMk/>
            <pc:sldMk cId="2311039299" sldId="309"/>
            <ac:spMk id="35" creationId="{705F63A7-3C74-4C9B-9971-EA34231BF664}"/>
          </ac:spMkLst>
        </pc:spChg>
      </pc:sldChg>
      <pc:sldChg chg="addSp delSp mod">
        <pc:chgData name="王宇晨" userId="017964e3-5685-4b1c-8e15-db2ecfcb2502" providerId="ADAL" clId="{036D0B77-36BA-4D7F-938E-FDD2FC988E81}" dt="2021-03-30T13:37:24.815" v="6"/>
        <pc:sldMkLst>
          <pc:docMk/>
          <pc:sldMk cId="1847264918" sldId="313"/>
        </pc:sldMkLst>
        <pc:spChg chg="del">
          <ac:chgData name="王宇晨" userId="017964e3-5685-4b1c-8e15-db2ecfcb2502" providerId="ADAL" clId="{036D0B77-36BA-4D7F-938E-FDD2FC988E81}" dt="2021-03-30T13:37:24.506" v="5" actId="478"/>
          <ac:spMkLst>
            <pc:docMk/>
            <pc:sldMk cId="1847264918" sldId="313"/>
            <ac:spMk id="16" creationId="{BC766828-36C6-4501-9E9F-2943830740A2}"/>
          </ac:spMkLst>
        </pc:spChg>
        <pc:spChg chg="add">
          <ac:chgData name="王宇晨" userId="017964e3-5685-4b1c-8e15-db2ecfcb2502" providerId="ADAL" clId="{036D0B77-36BA-4D7F-938E-FDD2FC988E81}" dt="2021-03-30T13:37:24.815" v="6"/>
          <ac:spMkLst>
            <pc:docMk/>
            <pc:sldMk cId="1847264918" sldId="313"/>
            <ac:spMk id="22" creationId="{ADA67582-048A-4C82-BC53-6ABAD715D763}"/>
          </ac:spMkLst>
        </pc:spChg>
      </pc:sldChg>
      <pc:sldChg chg="addSp delSp mod">
        <pc:chgData name="王宇晨" userId="017964e3-5685-4b1c-8e15-db2ecfcb2502" providerId="ADAL" clId="{036D0B77-36BA-4D7F-938E-FDD2FC988E81}" dt="2021-03-30T13:37:27.745" v="8"/>
        <pc:sldMkLst>
          <pc:docMk/>
          <pc:sldMk cId="3725625535" sldId="314"/>
        </pc:sldMkLst>
        <pc:spChg chg="add">
          <ac:chgData name="王宇晨" userId="017964e3-5685-4b1c-8e15-db2ecfcb2502" providerId="ADAL" clId="{036D0B77-36BA-4D7F-938E-FDD2FC988E81}" dt="2021-03-30T13:37:27.745" v="8"/>
          <ac:spMkLst>
            <pc:docMk/>
            <pc:sldMk cId="3725625535" sldId="314"/>
            <ac:spMk id="11" creationId="{C6FA9A62-B906-488A-BB46-C09B4A20E5F3}"/>
          </ac:spMkLst>
        </pc:spChg>
        <pc:spChg chg="del">
          <ac:chgData name="王宇晨" userId="017964e3-5685-4b1c-8e15-db2ecfcb2502" providerId="ADAL" clId="{036D0B77-36BA-4D7F-938E-FDD2FC988E81}" dt="2021-03-30T13:37:27.338" v="7" actId="478"/>
          <ac:spMkLst>
            <pc:docMk/>
            <pc:sldMk cId="3725625535" sldId="314"/>
            <ac:spMk id="16" creationId="{BC766828-36C6-4501-9E9F-2943830740A2}"/>
          </ac:spMkLst>
        </pc:spChg>
      </pc:sldChg>
      <pc:sldChg chg="addSp delSp mod">
        <pc:chgData name="王宇晨" userId="017964e3-5685-4b1c-8e15-db2ecfcb2502" providerId="ADAL" clId="{036D0B77-36BA-4D7F-938E-FDD2FC988E81}" dt="2021-03-30T13:37:32.802" v="12"/>
        <pc:sldMkLst>
          <pc:docMk/>
          <pc:sldMk cId="4252418119" sldId="315"/>
        </pc:sldMkLst>
        <pc:spChg chg="del">
          <ac:chgData name="王宇晨" userId="017964e3-5685-4b1c-8e15-db2ecfcb2502" providerId="ADAL" clId="{036D0B77-36BA-4D7F-938E-FDD2FC988E81}" dt="2021-03-30T13:37:32.571" v="11" actId="478"/>
          <ac:spMkLst>
            <pc:docMk/>
            <pc:sldMk cId="4252418119" sldId="315"/>
            <ac:spMk id="16" creationId="{BC766828-36C6-4501-9E9F-2943830740A2}"/>
          </ac:spMkLst>
        </pc:spChg>
        <pc:spChg chg="add">
          <ac:chgData name="王宇晨" userId="017964e3-5685-4b1c-8e15-db2ecfcb2502" providerId="ADAL" clId="{036D0B77-36BA-4D7F-938E-FDD2FC988E81}" dt="2021-03-30T13:37:32.802" v="12"/>
          <ac:spMkLst>
            <pc:docMk/>
            <pc:sldMk cId="4252418119" sldId="315"/>
            <ac:spMk id="21" creationId="{95D4A28A-36EB-4A4B-89FB-5CDD823A9A2C}"/>
          </ac:spMkLst>
        </pc:spChg>
      </pc:sldChg>
      <pc:sldChg chg="addSp delSp mod">
        <pc:chgData name="王宇晨" userId="017964e3-5685-4b1c-8e15-db2ecfcb2502" providerId="ADAL" clId="{036D0B77-36BA-4D7F-938E-FDD2FC988E81}" dt="2021-03-30T13:37:30.442" v="10"/>
        <pc:sldMkLst>
          <pc:docMk/>
          <pc:sldMk cId="926843175" sldId="316"/>
        </pc:sldMkLst>
        <pc:spChg chg="del">
          <ac:chgData name="王宇晨" userId="017964e3-5685-4b1c-8e15-db2ecfcb2502" providerId="ADAL" clId="{036D0B77-36BA-4D7F-938E-FDD2FC988E81}" dt="2021-03-30T13:37:29.843" v="9" actId="478"/>
          <ac:spMkLst>
            <pc:docMk/>
            <pc:sldMk cId="926843175" sldId="316"/>
            <ac:spMk id="16" creationId="{BC766828-36C6-4501-9E9F-2943830740A2}"/>
          </ac:spMkLst>
        </pc:spChg>
        <pc:spChg chg="add">
          <ac:chgData name="王宇晨" userId="017964e3-5685-4b1c-8e15-db2ecfcb2502" providerId="ADAL" clId="{036D0B77-36BA-4D7F-938E-FDD2FC988E81}" dt="2021-03-30T13:37:30.442" v="10"/>
          <ac:spMkLst>
            <pc:docMk/>
            <pc:sldMk cId="926843175" sldId="316"/>
            <ac:spMk id="40" creationId="{D60D108A-0FB1-4E6E-96B8-92156F6519CA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NeuGraph, </a:t>
            </a:r>
            <a:r>
              <a:rPr lang="zh-CN" altLang="en-US"/>
              <a:t>大规模图神经网络的计算系统。</a:t>
            </a:r>
            <a:endParaRPr lang="en-US" altLang="zh-CN"/>
          </a:p>
          <a:p>
            <a:r>
              <a:rPr lang="en-US" altLang="zh-CN"/>
              <a:t>ATC(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Annual Technical Conference</a:t>
            </a:r>
            <a:r>
              <a:rPr lang="en-US" altLang="zh-CN"/>
              <a:t>) </a:t>
            </a:r>
            <a:r>
              <a:rPr lang="zh-CN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并行与分布计算系统的会议，边缘计算，云计算都有。</a:t>
            </a:r>
            <a:endParaRPr lang="en-US" altLang="zh-CN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马凌霄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北大博士，现在微软亚研院工作，有好多篇，这篇最全面。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为什么要去研究一下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呢？一个是比较新的东西，第二个它与我们之前做的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的分布式训练存在区别。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7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GCN</a:t>
            </a:r>
            <a:r>
              <a:rPr lang="zh-CN" altLang="en-US"/>
              <a:t>只是</a:t>
            </a:r>
            <a:r>
              <a:rPr lang="en-US" altLang="zh-CN"/>
              <a:t>GNN</a:t>
            </a:r>
            <a:r>
              <a:rPr lang="zh-CN" altLang="en-US"/>
              <a:t>中的一个小类，还有各式各样的</a:t>
            </a:r>
            <a:r>
              <a:rPr lang="en-US" altLang="zh-CN"/>
              <a:t>GNN</a:t>
            </a:r>
            <a:r>
              <a:rPr lang="zh-CN" altLang="en-US"/>
              <a:t>：</a:t>
            </a:r>
            <a:r>
              <a:rPr lang="en-US" altLang="zh-CN"/>
              <a:t>GAT</a:t>
            </a:r>
            <a:r>
              <a:rPr lang="zh-CN" altLang="en-US"/>
              <a:t>、</a:t>
            </a:r>
            <a:r>
              <a:rPr lang="en-US" altLang="zh-CN"/>
              <a:t>GGNN</a:t>
            </a:r>
            <a:r>
              <a:rPr lang="zh-CN" altLang="en-US"/>
              <a:t>等等</a:t>
            </a:r>
            <a:endParaRPr lang="en-US" altLang="zh-CN"/>
          </a:p>
          <a:p>
            <a:r>
              <a:rPr lang="zh-CN" altLang="en-US"/>
              <a:t>从特殊到一般：</a:t>
            </a:r>
            <a:endParaRPr lang="en-US" altLang="zh-CN"/>
          </a:p>
          <a:p>
            <a:r>
              <a:rPr lang="zh-CN" altLang="en-US"/>
              <a:t>这些五花八门的</a:t>
            </a:r>
            <a:r>
              <a:rPr lang="en-US" altLang="zh-CN"/>
              <a:t>GNN</a:t>
            </a:r>
            <a:r>
              <a:rPr lang="zh-CN" altLang="en-US"/>
              <a:t>是存在去别的，但是基本都遵循</a:t>
            </a:r>
            <a:r>
              <a:rPr lang="en-US" altLang="zh-CN"/>
              <a:t>aggregation-combination</a:t>
            </a:r>
            <a:r>
              <a:rPr lang="zh-CN" altLang="en-US"/>
              <a:t>的模式：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aggregation: </a:t>
            </a:r>
            <a:r>
              <a:rPr lang="zh-CN" altLang="en-US"/>
              <a:t>聚合邻居节点的信息（怎么聚合可以自己制定，</a:t>
            </a:r>
            <a:r>
              <a:rPr lang="en-US" altLang="zh-CN"/>
              <a:t>GCN</a:t>
            </a:r>
            <a:r>
              <a:rPr lang="zh-CN" altLang="en-US"/>
              <a:t>求平均，有的还会加上可训练的参数）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combination: </a:t>
            </a:r>
            <a:r>
              <a:rPr lang="zh-CN" altLang="en-US"/>
              <a:t>更新结点的特征，在</a:t>
            </a:r>
            <a:r>
              <a:rPr lang="en-US" altLang="zh-CN"/>
              <a:t>GCN</a:t>
            </a:r>
            <a:r>
              <a:rPr lang="zh-CN" altLang="en-US"/>
              <a:t>里面，是一个全连接网络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53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前面已经体到一些区别。</a:t>
            </a:r>
            <a:endParaRPr lang="en-US" altLang="zh-CN"/>
          </a:p>
          <a:p>
            <a:r>
              <a:rPr lang="zh-CN" altLang="en-US"/>
              <a:t>从输入的角度看，对数据集的分析</a:t>
            </a:r>
            <a:endParaRPr lang="en-US" altLang="zh-CN"/>
          </a:p>
          <a:p>
            <a:r>
              <a:rPr lang="zh-CN" altLang="en-US"/>
              <a:t>这张表里是对常见数据集的总结，上半为真实的数据集，下半时生成的数据集：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规模上的差距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特征长度的差距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节点度的分布差异（</a:t>
            </a:r>
            <a:r>
              <a:rPr lang="en-US" altLang="zh-CN"/>
              <a:t>pubmed</a:t>
            </a:r>
            <a:r>
              <a:rPr lang="zh-CN" altLang="en-US"/>
              <a:t>和</a:t>
            </a:r>
            <a:r>
              <a:rPr lang="en-US" altLang="zh-CN"/>
              <a:t>reddit</a:t>
            </a:r>
            <a:r>
              <a:rPr lang="zh-CN" altLang="en-US"/>
              <a:t>）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聚集程度的差异（群聚系数）</a:t>
            </a:r>
            <a:endParaRPr lang="en-US" altLang="zh-CN"/>
          </a:p>
          <a:p>
            <a:r>
              <a:rPr lang="zh-CN" altLang="en-US"/>
              <a:t>数据集特点：稀疏性，结点度的不规则，存储问题，访存问题</a:t>
            </a:r>
            <a:endParaRPr lang="en-US" altLang="zh-CN"/>
          </a:p>
          <a:p>
            <a:r>
              <a:rPr lang="zh-CN" altLang="en-US"/>
              <a:t>对后续的算法设计，系统设计都是又影响的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62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这里讲在</a:t>
            </a:r>
            <a:r>
              <a:rPr lang="en-US" altLang="zh-CN"/>
              <a:t>GPU</a:t>
            </a:r>
            <a:r>
              <a:rPr lang="zh-CN" altLang="en-US"/>
              <a:t>上做这个事情是否有必要：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比较早的做法都是用</a:t>
            </a:r>
            <a:r>
              <a:rPr lang="en-US" altLang="zh-CN"/>
              <a:t>CPU+</a:t>
            </a:r>
            <a:r>
              <a:rPr lang="zh-CN" altLang="en-US"/>
              <a:t>主存的方案</a:t>
            </a:r>
            <a:r>
              <a:rPr lang="en-US" altLang="zh-CN"/>
              <a:t>,AGL</a:t>
            </a:r>
            <a:r>
              <a:rPr lang="zh-CN" altLang="en-US"/>
              <a:t>，过去有用</a:t>
            </a:r>
            <a:r>
              <a:rPr lang="en-US" altLang="zh-CN"/>
              <a:t>GPU</a:t>
            </a:r>
            <a:r>
              <a:rPr lang="zh-CN" altLang="en-US"/>
              <a:t>集群做大图处理的，但是没有设计</a:t>
            </a:r>
            <a:r>
              <a:rPr lang="en-US" altLang="zh-CN"/>
              <a:t>NN</a:t>
            </a:r>
          </a:p>
          <a:p>
            <a:r>
              <a:rPr lang="zh-CN" altLang="en-US"/>
              <a:t>如果把直接做不适合，那么是不是可以改进一下，这篇论文就给我们提供了一种思路。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计算模式分析</a:t>
            </a:r>
            <a:endParaRPr lang="en-US" altLang="zh-CN"/>
          </a:p>
          <a:p>
            <a:r>
              <a:rPr lang="zh-CN" altLang="en-US"/>
              <a:t>到目前为止，关于</a:t>
            </a:r>
            <a:r>
              <a:rPr lang="en-US" altLang="zh-CN"/>
              <a:t>DNN</a:t>
            </a:r>
            <a:r>
              <a:rPr lang="zh-CN" altLang="en-US"/>
              <a:t>的分布式训练和推断已经有很多人做了，</a:t>
            </a:r>
            <a:r>
              <a:rPr lang="en-US" altLang="zh-CN"/>
              <a:t>pipedream</a:t>
            </a:r>
            <a:r>
              <a:rPr lang="zh-CN" altLang="en-US"/>
              <a:t>，</a:t>
            </a:r>
            <a:r>
              <a:rPr lang="en-US" altLang="zh-CN"/>
              <a:t>flexflow</a:t>
            </a:r>
            <a:r>
              <a:rPr lang="zh-CN" altLang="en-US"/>
              <a:t>等等</a:t>
            </a:r>
            <a:endParaRPr lang="en-US" altLang="zh-CN"/>
          </a:p>
          <a:p>
            <a:r>
              <a:rPr lang="zh-CN" altLang="en-US"/>
              <a:t>像图像这类规则的数据，还有卷积、全连接层，这先运算很适合在</a:t>
            </a:r>
            <a:r>
              <a:rPr lang="en-US" altLang="zh-CN"/>
              <a:t>GPU</a:t>
            </a:r>
            <a:r>
              <a:rPr lang="zh-CN" altLang="en-US"/>
              <a:t>上并行化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04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小总结：总结一下有以下三点</a:t>
            </a:r>
            <a:endParaRPr lang="en-US" altLang="zh-CN"/>
          </a:p>
          <a:p>
            <a:r>
              <a:rPr lang="zh-CN" altLang="en-US"/>
              <a:t>除了数据集上的不同以及计算模式上的区别，还存在待训练参数与结点特征的紧耦合性。</a:t>
            </a:r>
            <a:endParaRPr lang="en-US" altLang="zh-CN"/>
          </a:p>
          <a:p>
            <a:r>
              <a:rPr lang="en-US" altLang="zh-CN"/>
              <a:t>DNN</a:t>
            </a:r>
            <a:r>
              <a:rPr lang="zh-CN" altLang="en-US"/>
              <a:t>中</a:t>
            </a:r>
            <a:r>
              <a:rPr lang="en-US" altLang="zh-CN"/>
              <a:t>MLP</a:t>
            </a:r>
            <a:r>
              <a:rPr lang="zh-CN" altLang="en-US"/>
              <a:t>只有有一个</a:t>
            </a:r>
            <a:r>
              <a:rPr lang="en-US" altLang="zh-CN"/>
              <a:t>batch</a:t>
            </a:r>
            <a:r>
              <a:rPr lang="zh-CN" altLang="en-US"/>
              <a:t>的</a:t>
            </a:r>
            <a:r>
              <a:rPr lang="en-US" altLang="zh-CN"/>
              <a:t>feature</a:t>
            </a:r>
            <a:r>
              <a:rPr lang="zh-CN" altLang="en-US"/>
              <a:t>输入，并且不是对所有训练样本共享的，但是在图里面，所有的结点都特征，包括令居结点的特征都要参与到训练中。这就是紧耦合性。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79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引出正文：</a:t>
            </a:r>
            <a:r>
              <a:rPr lang="en-US" altLang="zh-CN"/>
              <a:t>NeuGraph</a:t>
            </a:r>
            <a:r>
              <a:rPr lang="zh-CN" altLang="en-US"/>
              <a:t>的系统设计核心技术</a:t>
            </a:r>
            <a:r>
              <a:rPr lang="en-US" altLang="zh-CN"/>
              <a:t>----</a:t>
            </a:r>
            <a:r>
              <a:rPr lang="zh-CN" altLang="en-US"/>
              <a:t>首先，通用性方面，对于图神经网络，提出了</a:t>
            </a:r>
            <a:r>
              <a:rPr lang="en-US" altLang="zh-CN"/>
              <a:t>SAGA-NN</a:t>
            </a:r>
            <a:r>
              <a:rPr lang="zh-CN" altLang="en-US"/>
              <a:t>的编程模型，第二，对于前面体到的</a:t>
            </a:r>
            <a:r>
              <a:rPr lang="en-US" altLang="zh-CN"/>
              <a:t>GPU</a:t>
            </a:r>
            <a:r>
              <a:rPr lang="zh-CN" altLang="en-US"/>
              <a:t>上训练遇到的问题（显存不足和计算效率两个方面），提出改进，第三点是多</a:t>
            </a:r>
            <a:r>
              <a:rPr lang="en-US" altLang="zh-CN"/>
              <a:t>GPU</a:t>
            </a:r>
            <a:r>
              <a:rPr lang="zh-CN" altLang="en-US"/>
              <a:t>的支持，文章中用的是</a:t>
            </a:r>
            <a:r>
              <a:rPr lang="en-US" altLang="zh-CN"/>
              <a:t>chain-based</a:t>
            </a:r>
            <a:r>
              <a:rPr lang="zh-CN" altLang="en-US"/>
              <a:t>，其实就是</a:t>
            </a:r>
            <a:r>
              <a:rPr lang="en-US" altLang="zh-CN"/>
              <a:t>ring</a:t>
            </a:r>
            <a:r>
              <a:rPr lang="zh-CN" altLang="en-US"/>
              <a:t>环状的通信模式。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67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SAGA-NN</a:t>
            </a:r>
            <a:r>
              <a:rPr lang="zh-CN" altLang="en-US"/>
              <a:t>模型。他把</a:t>
            </a:r>
            <a:r>
              <a:rPr lang="en-US" altLang="zh-CN"/>
              <a:t>GNN</a:t>
            </a:r>
            <a:r>
              <a:rPr lang="zh-CN" altLang="en-US"/>
              <a:t>的计算模式分为了四个阶段，第一个阶段，</a:t>
            </a:r>
            <a:r>
              <a:rPr lang="en-US" altLang="zh-CN"/>
              <a:t>Scatter</a:t>
            </a:r>
            <a:r>
              <a:rPr lang="zh-CN" altLang="en-US"/>
              <a:t>将点上的信息传递到边上，第二阶段，边上的神经网络会处理这些信息（</a:t>
            </a:r>
            <a:r>
              <a:rPr lang="en-US" altLang="zh-CN"/>
              <a:t>GCN</a:t>
            </a:r>
            <a:r>
              <a:rPr lang="zh-CN" altLang="en-US"/>
              <a:t>中是</a:t>
            </a:r>
            <a:r>
              <a:rPr lang="en-US" altLang="zh-CN"/>
              <a:t>1</a:t>
            </a:r>
            <a:r>
              <a:rPr lang="zh-CN" altLang="en-US"/>
              <a:t>），第三个阶段，边上处理过的信息会传递到目标结点（有向图，无向图）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0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最后，</a:t>
            </a:r>
            <a:r>
              <a:rPr lang="en-US" altLang="zh-CN"/>
              <a:t>Gather</a:t>
            </a:r>
            <a:r>
              <a:rPr lang="zh-CN" altLang="en-US"/>
              <a:t>阶段的输出的结果，会作为</a:t>
            </a:r>
            <a:r>
              <a:rPr lang="en-US" altLang="zh-CN"/>
              <a:t>ApplyVertex</a:t>
            </a:r>
            <a:r>
              <a:rPr lang="zh-CN" altLang="en-US"/>
              <a:t>的输入，这个阶段也是使用某种神经网络处理信息。</a:t>
            </a:r>
            <a:endParaRPr lang="en-US" altLang="zh-CN"/>
          </a:p>
          <a:p>
            <a:r>
              <a:rPr lang="zh-CN" altLang="en-US"/>
              <a:t>这个四个阶段定义了</a:t>
            </a:r>
            <a:r>
              <a:rPr lang="en-US" altLang="zh-CN"/>
              <a:t>GNN</a:t>
            </a:r>
            <a:r>
              <a:rPr lang="zh-CN" altLang="en-US"/>
              <a:t>的一个层，我们使用</a:t>
            </a:r>
            <a:r>
              <a:rPr lang="en-US" altLang="zh-CN"/>
              <a:t>GNN</a:t>
            </a:r>
            <a:r>
              <a:rPr lang="zh-CN" altLang="en-US"/>
              <a:t>的时候是可以定义多个层次的。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1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SAGA</a:t>
            </a:r>
            <a:r>
              <a:rPr lang="zh-CN" altLang="en-US"/>
              <a:t>分为两大类，这两类操作各自负责一部分：</a:t>
            </a:r>
            <a:endParaRPr lang="en-US" altLang="zh-CN"/>
          </a:p>
          <a:p>
            <a:r>
              <a:rPr lang="en-US" altLang="zh-CN"/>
              <a:t>Scatter</a:t>
            </a:r>
            <a:r>
              <a:rPr lang="zh-CN" altLang="en-US"/>
              <a:t>和</a:t>
            </a:r>
            <a:r>
              <a:rPr lang="en-US" altLang="zh-CN"/>
              <a:t>Gather</a:t>
            </a:r>
            <a:r>
              <a:rPr lang="zh-CN" altLang="en-US"/>
              <a:t>定义的是图中信息的传播方式，两个</a:t>
            </a:r>
            <a:r>
              <a:rPr lang="en-US" altLang="zh-CN"/>
              <a:t>A</a:t>
            </a:r>
            <a:r>
              <a:rPr lang="zh-CN" altLang="en-US"/>
              <a:t>是用于自定义的函数，在这个数据流图中，信息如何处理和转换，可以根据需求自定义。</a:t>
            </a:r>
            <a:endParaRPr lang="en-US" altLang="zh-CN"/>
          </a:p>
          <a:p>
            <a:r>
              <a:rPr lang="zh-CN" altLang="en-US"/>
              <a:t>为什么汇聚到边上面？（通用性</a:t>
            </a:r>
            <a:r>
              <a:rPr lang="en-US" altLang="zh-CN"/>
              <a:t>-</a:t>
            </a:r>
            <a:r>
              <a:rPr lang="zh-CN" altLang="en-US"/>
              <a:t>有向图，无向图）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至于为什么提出这样子的抽象模型，研究了</a:t>
            </a:r>
            <a:r>
              <a:rPr lang="en-US" altLang="zh-CN"/>
              <a:t>53</a:t>
            </a:r>
            <a:r>
              <a:rPr lang="zh-CN" altLang="en-US"/>
              <a:t>种</a:t>
            </a:r>
            <a:r>
              <a:rPr lang="en-US" altLang="zh-CN"/>
              <a:t>GNN</a:t>
            </a:r>
            <a:r>
              <a:rPr lang="zh-CN" altLang="en-US"/>
              <a:t>模型发现的通用规律。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874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SAGA-NN</a:t>
            </a:r>
            <a:r>
              <a:rPr lang="zh-CN" altLang="en-US"/>
              <a:t>的模型，对应到</a:t>
            </a:r>
            <a:r>
              <a:rPr lang="en-US" altLang="zh-CN"/>
              <a:t>GCN</a:t>
            </a:r>
            <a:r>
              <a:rPr lang="zh-CN" altLang="en-US"/>
              <a:t>上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括号内聚集来自邻居结点的信息，然后</a:t>
            </a:r>
            <a:r>
              <a:rPr lang="en-US" altLang="zh-CN"/>
              <a:t>applyEdge</a:t>
            </a:r>
            <a:r>
              <a:rPr lang="zh-CN" altLang="en-US"/>
              <a:t>，这一步可以忽略，应为是</a:t>
            </a:r>
            <a:r>
              <a:rPr lang="en-US" altLang="zh-CN"/>
              <a:t>GCN</a:t>
            </a:r>
            <a:r>
              <a:rPr lang="zh-CN" altLang="en-US"/>
              <a:t>在边上没有可训练的参数，就是常数。</a:t>
            </a:r>
            <a:endParaRPr lang="en-US" altLang="zh-CN"/>
          </a:p>
          <a:p>
            <a:r>
              <a:rPr lang="en-US" altLang="zh-CN"/>
              <a:t>2. Gather</a:t>
            </a:r>
            <a:r>
              <a:rPr lang="zh-CN" altLang="en-US"/>
              <a:t>阶段，</a:t>
            </a:r>
            <a:r>
              <a:rPr lang="en-US" altLang="zh-CN"/>
              <a:t>GCN</a:t>
            </a:r>
            <a:r>
              <a:rPr lang="zh-CN" altLang="en-US"/>
              <a:t>中是对邻居的信息取平均，最后输入一个全连接网络。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63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这个是</a:t>
            </a:r>
            <a:r>
              <a:rPr lang="en-US" altLang="zh-CN"/>
              <a:t>GG-NN</a:t>
            </a:r>
            <a:r>
              <a:rPr lang="zh-CN" altLang="en-US"/>
              <a:t>，是一种带门控机制的</a:t>
            </a:r>
            <a:r>
              <a:rPr lang="en-US" altLang="zh-CN"/>
              <a:t>GNN</a:t>
            </a:r>
            <a:r>
              <a:rPr lang="zh-CN" altLang="en-US"/>
              <a:t>，与</a:t>
            </a:r>
            <a:r>
              <a:rPr lang="en-US" altLang="zh-CN"/>
              <a:t>GCN</a:t>
            </a:r>
            <a:r>
              <a:rPr lang="zh-CN" altLang="en-US"/>
              <a:t>的区别在于，多了一个可训练的参数，边上是多层感知机，而点上面是</a:t>
            </a:r>
            <a:r>
              <a:rPr lang="en-US" altLang="zh-CN"/>
              <a:t>GRU</a:t>
            </a:r>
            <a:r>
              <a:rPr lang="zh-CN" altLang="en-US"/>
              <a:t>，一种</a:t>
            </a:r>
            <a:r>
              <a:rPr lang="en-US" altLang="zh-CN"/>
              <a:t>LSTM</a:t>
            </a:r>
            <a:r>
              <a:rPr lang="zh-CN" altLang="en-US"/>
              <a:t>的变体。</a:t>
            </a:r>
            <a:endParaRPr lang="en-US" altLang="zh-CN"/>
          </a:p>
          <a:p>
            <a:r>
              <a:rPr lang="zh-CN" altLang="en-US"/>
              <a:t>有向图</a:t>
            </a:r>
            <a:r>
              <a:rPr lang="en-US" altLang="zh-CN"/>
              <a:t>-》</a:t>
            </a:r>
            <a:r>
              <a:rPr lang="zh-CN" altLang="en-US"/>
              <a:t>点的信息用</a:t>
            </a:r>
            <a:r>
              <a:rPr lang="en-US" altLang="zh-CN"/>
              <a:t>abc</a:t>
            </a:r>
            <a:r>
              <a:rPr lang="zh-CN" altLang="en-US"/>
              <a:t>表示，边用</a:t>
            </a:r>
            <a:r>
              <a:rPr lang="en-US" altLang="zh-CN"/>
              <a:t>1-8</a:t>
            </a:r>
            <a:r>
              <a:rPr lang="zh-CN" altLang="en-US"/>
              <a:t>表示。</a:t>
            </a:r>
            <a:endParaRPr lang="en-US" altLang="zh-CN"/>
          </a:p>
          <a:p>
            <a:r>
              <a:rPr lang="zh-CN" altLang="en-US"/>
              <a:t>图的输入是图的拓扑结构（邻接矩阵存储）和点的特征，</a:t>
            </a:r>
            <a:r>
              <a:rPr lang="en-US" altLang="zh-CN"/>
              <a:t>scatter</a:t>
            </a:r>
            <a:r>
              <a:rPr lang="zh-CN" altLang="en-US"/>
              <a:t>阶段聚集边两侧的结点信息，然后用多层感知机生成新的</a:t>
            </a:r>
            <a:r>
              <a:rPr lang="en-US" altLang="zh-CN"/>
              <a:t>embedding</a:t>
            </a:r>
            <a:r>
              <a:rPr lang="zh-CN" altLang="en-US"/>
              <a:t>，第三步，每一个结点会把入边的信息求和，并和自身已有信息进行拼接，作为</a:t>
            </a:r>
            <a:r>
              <a:rPr lang="en-US" altLang="zh-CN"/>
              <a:t>GRU</a:t>
            </a:r>
            <a:r>
              <a:rPr lang="zh-CN" altLang="en-US"/>
              <a:t>的输入。</a:t>
            </a:r>
            <a:endParaRPr lang="en-US" altLang="zh-CN"/>
          </a:p>
          <a:p>
            <a:r>
              <a:rPr lang="zh-CN" altLang="en-US"/>
              <a:t>现有的框架基本都遵循了这样的计算模式。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3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背景知识和</a:t>
            </a:r>
            <a:r>
              <a:rPr lang="en-US" altLang="zh-CN"/>
              <a:t>GNN</a:t>
            </a:r>
            <a:r>
              <a:rPr lang="zh-CN" altLang="en-US"/>
              <a:t>结合分布式的出发点，必要性</a:t>
            </a:r>
            <a:endParaRPr lang="en-US" altLang="zh-CN"/>
          </a:p>
          <a:p>
            <a:r>
              <a:rPr lang="zh-CN" altLang="en-US"/>
              <a:t>然后就是这篇论文的建模、系统设计以及实验部分</a:t>
            </a:r>
            <a:endParaRPr lang="en-US" altLang="zh-CN"/>
          </a:p>
          <a:p>
            <a:r>
              <a:rPr lang="zh-CN" altLang="en-US"/>
              <a:t>最后是总结和一些想法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18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GNN</a:t>
            </a:r>
            <a:r>
              <a:rPr lang="zh-CN" altLang="en-US"/>
              <a:t>中，上一层的输出的结点信息会作为下一层的输入，但是呢，真实的数据集是很大的，单张</a:t>
            </a:r>
            <a:r>
              <a:rPr lang="en-US" altLang="zh-CN"/>
              <a:t>GPU</a:t>
            </a:r>
            <a:r>
              <a:rPr lang="zh-CN" altLang="en-US"/>
              <a:t>的显存容量有限，存不下。</a:t>
            </a:r>
            <a:endParaRPr lang="en-US" altLang="zh-CN"/>
          </a:p>
          <a:p>
            <a:r>
              <a:rPr lang="zh-CN" altLang="en-US"/>
              <a:t>所以，最直接的方法是图划分，这个也是大规模</a:t>
            </a:r>
            <a:r>
              <a:rPr lang="en-US" altLang="zh-CN"/>
              <a:t>GNN</a:t>
            </a:r>
            <a:r>
              <a:rPr lang="zh-CN" altLang="en-US"/>
              <a:t>研究中的一种解决方案。</a:t>
            </a:r>
            <a:r>
              <a:rPr lang="en-US" altLang="zh-CN"/>
              <a:t>NeuGraph</a:t>
            </a:r>
            <a:r>
              <a:rPr lang="zh-CN" altLang="en-US"/>
              <a:t>将图划分和上面的编程模型结合起来。</a:t>
            </a:r>
            <a:endParaRPr lang="en-US" altLang="zh-CN"/>
          </a:p>
          <a:p>
            <a:r>
              <a:rPr lang="zh-CN" altLang="en-US"/>
              <a:t>我们来看：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870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图的划分方法很多，我用的是</a:t>
            </a:r>
            <a:r>
              <a:rPr lang="en-US" altLang="zh-CN"/>
              <a:t>METIS</a:t>
            </a:r>
            <a:r>
              <a:rPr lang="zh-CN" altLang="en-US"/>
              <a:t>，左边的图种的点被划分为两块，记作</a:t>
            </a:r>
            <a:r>
              <a:rPr lang="en-US" altLang="zh-CN"/>
              <a:t>V0</a:t>
            </a:r>
            <a:r>
              <a:rPr lang="zh-CN" altLang="en-US"/>
              <a:t>和</a:t>
            </a:r>
            <a:r>
              <a:rPr lang="en-US" altLang="zh-CN"/>
              <a:t>V1,</a:t>
            </a:r>
            <a:r>
              <a:rPr lang="zh-CN" altLang="en-US"/>
              <a:t>对应的边的集合为四个，</a:t>
            </a:r>
            <a:endParaRPr lang="en-US" altLang="zh-CN"/>
          </a:p>
          <a:p>
            <a:r>
              <a:rPr lang="zh-CN" altLang="en-US"/>
              <a:t>缩点操作</a:t>
            </a:r>
            <a:endParaRPr lang="en-US" altLang="zh-CN"/>
          </a:p>
          <a:p>
            <a:r>
              <a:rPr lang="zh-CN" altLang="en-US"/>
              <a:t>为什么按照列来算，中间数据可以累积在</a:t>
            </a:r>
            <a:r>
              <a:rPr lang="en-US" altLang="zh-CN"/>
              <a:t>GPU</a:t>
            </a:r>
            <a:r>
              <a:rPr lang="zh-CN" altLang="en-US"/>
              <a:t>内存中，以减少主机设备通信。（理由，列代表入边）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图分块之后如何计算呢，我们那拿</a:t>
            </a:r>
            <a:r>
              <a:rPr lang="en-US" altLang="zh-CN"/>
              <a:t>GCN</a:t>
            </a:r>
            <a:r>
              <a:rPr lang="zh-CN" altLang="en-US"/>
              <a:t>为例子，我们要计算</a:t>
            </a:r>
            <a:r>
              <a:rPr lang="en-US" altLang="zh-CN"/>
              <a:t>V0,</a:t>
            </a:r>
            <a:r>
              <a:rPr lang="zh-CN" altLang="en-US"/>
              <a:t>需要的信息是</a:t>
            </a:r>
            <a:r>
              <a:rPr lang="en-US" altLang="zh-CN"/>
              <a:t>V0,E00,V1,E10</a:t>
            </a:r>
            <a:r>
              <a:rPr lang="zh-CN" altLang="en-US"/>
              <a:t>，我们先要计算</a:t>
            </a:r>
            <a:r>
              <a:rPr lang="en-US" altLang="zh-CN"/>
              <a:t>V0</a:t>
            </a:r>
            <a:r>
              <a:rPr lang="zh-CN" altLang="en-US"/>
              <a:t>块和</a:t>
            </a:r>
            <a:r>
              <a:rPr lang="en-US" altLang="zh-CN"/>
              <a:t>E00</a:t>
            </a:r>
            <a:r>
              <a:rPr lang="zh-CN" altLang="en-US"/>
              <a:t>，他们的输出会暂时存在</a:t>
            </a:r>
            <a:r>
              <a:rPr lang="en-US" altLang="zh-CN"/>
              <a:t>GPU</a:t>
            </a:r>
            <a:r>
              <a:rPr lang="zh-CN" altLang="en-US"/>
              <a:t>中，等待累加或者求平均，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53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对于大规模的图，我们把图划分，然后一块一块的算。但是这些块其实是可以用多个</a:t>
            </a:r>
            <a:r>
              <a:rPr lang="en-US" altLang="zh-CN"/>
              <a:t>GPU</a:t>
            </a:r>
            <a:r>
              <a:rPr lang="zh-CN" altLang="en-US"/>
              <a:t>并行计算的，比如，每个</a:t>
            </a:r>
            <a:r>
              <a:rPr lang="en-US" altLang="zh-CN"/>
              <a:t>GPU</a:t>
            </a:r>
            <a:r>
              <a:rPr lang="zh-CN" altLang="en-US"/>
              <a:t>负责一列数据。</a:t>
            </a:r>
            <a:endParaRPr lang="en-US" altLang="zh-CN"/>
          </a:p>
          <a:p>
            <a:r>
              <a:rPr lang="zh-CN" altLang="en-US"/>
              <a:t>理由：避免参数服务器那种带宽竞争的情况，所有的数据传输方向是固定的。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57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最后就是在任务调度上的优化，一个是</a:t>
            </a:r>
            <a:r>
              <a:rPr lang="en-US" altLang="zh-CN"/>
              <a:t>selective</a:t>
            </a:r>
            <a:r>
              <a:rPr lang="zh-CN" altLang="en-US"/>
              <a:t>调度，前面我们看到，图是有稀疏有密集的部分，对于稀疏的子图，可以使用压缩矩阵算法进行存储和表示，然后传输到</a:t>
            </a:r>
            <a:r>
              <a:rPr lang="en-US" altLang="zh-CN"/>
              <a:t>GPU</a:t>
            </a:r>
            <a:r>
              <a:rPr lang="zh-CN" altLang="en-US"/>
              <a:t>，这种方式的开销有两部分，一部分是转换数据的时间，还有一部分是传输数据的时间。当图很密集的时候，就直接传输数据，不用转换和拷贝。</a:t>
            </a:r>
            <a:endParaRPr lang="en-US" altLang="zh-CN"/>
          </a:p>
          <a:p>
            <a:r>
              <a:rPr lang="zh-CN" altLang="en-US"/>
              <a:t>流水线的调度，由于</a:t>
            </a:r>
            <a:r>
              <a:rPr lang="en-US" altLang="zh-CN"/>
              <a:t>GNN</a:t>
            </a:r>
            <a:r>
              <a:rPr lang="zh-CN" altLang="en-US"/>
              <a:t>的每轮训练是有相似性的，所以在开始几轮的训练中会记录每个块的传输和计算开销，然后调整块的传输和计算顺序，尽可能重叠。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0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01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除了说明</a:t>
            </a:r>
            <a:r>
              <a:rPr lang="en-US" altLang="zh-CN"/>
              <a:t>GPU</a:t>
            </a:r>
            <a:r>
              <a:rPr lang="zh-CN" altLang="en-US"/>
              <a:t>加速的效果明显，也说明</a:t>
            </a:r>
            <a:r>
              <a:rPr lang="en-US" altLang="zh-CN"/>
              <a:t>SAGA</a:t>
            </a:r>
            <a:r>
              <a:rPr lang="zh-CN" altLang="en-US"/>
              <a:t>对</a:t>
            </a:r>
            <a:r>
              <a:rPr lang="en-US" altLang="zh-CN"/>
              <a:t>GNN</a:t>
            </a:r>
            <a:r>
              <a:rPr lang="zh-CN" altLang="en-US"/>
              <a:t>的训练是有优化效果的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11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NG</a:t>
            </a:r>
            <a:r>
              <a:rPr lang="zh-CN" altLang="en-US"/>
              <a:t>在使用两张</a:t>
            </a:r>
            <a:r>
              <a:rPr lang="en-US" altLang="zh-CN"/>
              <a:t>GPU</a:t>
            </a:r>
            <a:r>
              <a:rPr lang="zh-CN" altLang="en-US"/>
              <a:t>的时候没有提升，可能就是作者说的，要用</a:t>
            </a:r>
            <a:r>
              <a:rPr lang="en-US" altLang="zh-CN"/>
              <a:t>chain-based</a:t>
            </a:r>
            <a:r>
              <a:rPr lang="zh-CN" altLang="en-US"/>
              <a:t>的通信方式。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385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PyG</a:t>
            </a:r>
            <a:r>
              <a:rPr lang="zh-CN" altLang="en-US"/>
              <a:t>和</a:t>
            </a:r>
            <a:r>
              <a:rPr lang="en-US" altLang="zh-CN"/>
              <a:t>DGL,</a:t>
            </a:r>
            <a:r>
              <a:rPr lang="zh-CN" altLang="en-US"/>
              <a:t>有意思的是两者都宣称比对方快几十倍，看来论文才发现都是拿自己最新版本对方旧版本比。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总结贡献和缺点，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DGL PyG – ICLR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没有设计多</a:t>
            </a:r>
            <a:r>
              <a:rPr lang="en-US" altLang="zh-CN"/>
              <a:t>host</a:t>
            </a:r>
            <a:r>
              <a:rPr lang="zh-CN" altLang="en-US"/>
              <a:t>的研究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69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8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背景：介绍图神经网络之前，回顾一下我们以前常提到的</a:t>
            </a:r>
            <a:r>
              <a:rPr lang="en-US" altLang="zh-CN"/>
              <a:t>CNN</a:t>
            </a:r>
          </a:p>
          <a:p>
            <a:r>
              <a:rPr lang="zh-CN" altLang="en-US"/>
              <a:t>以</a:t>
            </a:r>
            <a:r>
              <a:rPr lang="en-US" altLang="zh-CN"/>
              <a:t>CNN</a:t>
            </a:r>
            <a:r>
              <a:rPr lang="zh-CN" altLang="en-US"/>
              <a:t>为例，输入是图像，</a:t>
            </a:r>
            <a:r>
              <a:rPr lang="en-US" altLang="zh-CN"/>
              <a:t>CNN</a:t>
            </a:r>
            <a:r>
              <a:rPr lang="zh-CN" altLang="en-US"/>
              <a:t>工作的两个部分：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特征学习（输入的图像变成一串特征向量）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全连接网络分类得到预测标签</a:t>
            </a:r>
            <a:endParaRPr lang="en-US" altLang="zh-CN"/>
          </a:p>
          <a:p>
            <a:r>
              <a:rPr lang="zh-CN" altLang="en-US"/>
              <a:t>这里输入的图像就被称为“欧氏空间的数据”，具体不解释，看论文</a:t>
            </a:r>
            <a:endParaRPr lang="en-US" altLang="zh-CN"/>
          </a:p>
          <a:p>
            <a:r>
              <a:rPr lang="zh-CN" altLang="en-US" b="1"/>
              <a:t>图像，声音，时间序列</a:t>
            </a:r>
            <a:r>
              <a:rPr lang="zh-CN" altLang="en-US"/>
              <a:t>都是欧氏空间的数据。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29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online learning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在线学习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动态的划分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–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基于“每一层的计算负载是不一样的。”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18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45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166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526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具体的例子。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2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/>
              <a:t>背景：但是现实生活中，图也是大数据中非常常见的数据，表现形式：</a:t>
            </a:r>
            <a:endParaRPr lang="en-US" altLang="zh-CN" sz="1200"/>
          </a:p>
          <a:p>
            <a:r>
              <a:rPr lang="zh-CN" altLang="en-US" sz="1200"/>
              <a:t>引文网络（半监督分类）、二分图（推荐系统常见）、还有点云网络（空间语义分割）</a:t>
            </a:r>
            <a:endParaRPr lang="en-US" altLang="zh-CN" sz="1200"/>
          </a:p>
          <a:p>
            <a:r>
              <a:rPr lang="zh-CN" altLang="en-US" sz="1200"/>
              <a:t>刚刚提到欧氏空间的数据，而图就是典型的非欧氏空间的数据。</a:t>
            </a:r>
            <a:endParaRPr lang="en-US" altLang="zh-CN" sz="1200"/>
          </a:p>
          <a:p>
            <a:r>
              <a:rPr lang="zh-CN" altLang="en-US" sz="1200"/>
              <a:t>通常的符号表示。</a:t>
            </a: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81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最本质区别</a:t>
            </a:r>
            <a:endParaRPr lang="en-US" altLang="zh-CN"/>
          </a:p>
          <a:p>
            <a:r>
              <a:rPr lang="zh-CN" altLang="en-US"/>
              <a:t>引出问题与挑战：从之前的神经网络到</a:t>
            </a:r>
            <a:r>
              <a:rPr lang="en-US" altLang="zh-CN"/>
              <a:t>GNN</a:t>
            </a:r>
            <a:r>
              <a:rPr lang="zh-CN" altLang="en-US"/>
              <a:t>，除了应用场景上的不同，还存在那些区别？</a:t>
            </a:r>
            <a:endParaRPr lang="en-US" altLang="zh-CN"/>
          </a:p>
          <a:p>
            <a:r>
              <a:rPr lang="zh-CN" altLang="en-US"/>
              <a:t>这是我们要搞清楚的问题。</a:t>
            </a:r>
            <a:endParaRPr lang="en-US" altLang="zh-CN"/>
          </a:p>
          <a:p>
            <a:r>
              <a:rPr lang="zh-CN" altLang="en-US"/>
              <a:t>输入数据的区别，计算模式的有区别。</a:t>
            </a:r>
            <a:endParaRPr lang="en-US" altLang="zh-CN"/>
          </a:p>
          <a:p>
            <a:r>
              <a:rPr lang="zh-CN" altLang="en-US"/>
              <a:t>有没有分布式的必要性，原来的分布式训练方式是否适用。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8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举个</a:t>
            </a:r>
            <a:r>
              <a:rPr lang="en-US" altLang="zh-CN"/>
              <a:t>GNN</a:t>
            </a:r>
            <a:r>
              <a:rPr lang="zh-CN" altLang="en-US"/>
              <a:t>用于半监督学习例子，目的是对图中的点进行分类：</a:t>
            </a:r>
            <a:endParaRPr lang="en-US" altLang="zh-CN"/>
          </a:p>
          <a:p>
            <a:r>
              <a:rPr lang="zh-CN" altLang="en-US"/>
              <a:t>引文网络的半监督分类：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解释半监督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数据集</a:t>
            </a:r>
            <a:r>
              <a:rPr lang="en-US" altLang="zh-CN"/>
              <a:t>cora(</a:t>
            </a:r>
            <a:r>
              <a:rPr lang="zh-CN" altLang="en-US"/>
              <a:t>图中的鸢尾花数据集</a:t>
            </a:r>
            <a:r>
              <a:rPr lang="en-US" altLang="zh-CN"/>
              <a:t>)  2708</a:t>
            </a:r>
            <a:r>
              <a:rPr lang="zh-CN" altLang="en-US"/>
              <a:t>点，</a:t>
            </a:r>
            <a:r>
              <a:rPr lang="en-US" altLang="zh-CN"/>
              <a:t>5278</a:t>
            </a:r>
            <a:r>
              <a:rPr lang="zh-CN" altLang="en-US"/>
              <a:t>边，</a:t>
            </a:r>
            <a:r>
              <a:rPr lang="en-US" altLang="zh-CN"/>
              <a:t>1433feat.</a:t>
            </a:r>
            <a:r>
              <a:rPr lang="zh-CN" altLang="en-US"/>
              <a:t> </a:t>
            </a:r>
            <a:r>
              <a:rPr lang="en-US" altLang="zh-CN"/>
              <a:t>Cora</a:t>
            </a:r>
            <a:r>
              <a:rPr lang="zh-CN" altLang="en-US"/>
              <a:t>中的</a:t>
            </a:r>
            <a:r>
              <a:rPr lang="en-US" altLang="zh-CN"/>
              <a:t>Features</a:t>
            </a:r>
            <a:r>
              <a:rPr lang="zh-CN" altLang="en-US"/>
              <a:t>维度为</a:t>
            </a:r>
            <a:r>
              <a:rPr lang="en-US" altLang="zh-CN"/>
              <a:t>1433, </a:t>
            </a:r>
            <a:r>
              <a:rPr lang="zh-CN" altLang="en-US"/>
              <a:t>指的是每篇文章用固定的</a:t>
            </a:r>
            <a:r>
              <a:rPr lang="en-US" altLang="zh-CN"/>
              <a:t>1433</a:t>
            </a:r>
            <a:r>
              <a:rPr lang="zh-CN" altLang="en-US"/>
              <a:t>个关键词来表征</a:t>
            </a:r>
            <a:r>
              <a:rPr lang="en-US" altLang="zh-CN"/>
              <a:t>, </a:t>
            </a:r>
            <a:r>
              <a:rPr lang="zh-CN" altLang="en-US"/>
              <a:t>文章中出现了某个关键词</a:t>
            </a:r>
            <a:r>
              <a:rPr lang="en-US" altLang="zh-CN"/>
              <a:t>, </a:t>
            </a:r>
            <a:r>
              <a:rPr lang="zh-CN" altLang="en-US"/>
              <a:t>则在该维度上置为</a:t>
            </a:r>
            <a:r>
              <a:rPr lang="en-US" altLang="zh-CN"/>
              <a:t>1, </a:t>
            </a:r>
            <a:r>
              <a:rPr lang="zh-CN" altLang="en-US"/>
              <a:t>否则为</a:t>
            </a:r>
            <a:r>
              <a:rPr lang="en-US" altLang="zh-CN"/>
              <a:t>0.</a:t>
            </a:r>
          </a:p>
          <a:p>
            <a:pPr marL="228600" indent="-228600">
              <a:buAutoNum type="arabicPeriod"/>
            </a:pPr>
            <a:r>
              <a:rPr lang="zh-CN" altLang="en-US"/>
              <a:t>看图说话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数据集的划分：</a:t>
            </a:r>
            <a:r>
              <a:rPr lang="en-US" altLang="zh-CN"/>
              <a:t>140train 500 validation 1000 test</a:t>
            </a:r>
          </a:p>
          <a:p>
            <a:pPr marL="228600" indent="-228600">
              <a:buAutoNum type="arabicPeriod"/>
            </a:pPr>
            <a:r>
              <a:rPr lang="zh-CN" altLang="en-US"/>
              <a:t>总结：输入是一张图以及每个结点的特征，输出也是一张图以及每个结点的嵌入表示。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从执行模式的角度看。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那么刚刚的</a:t>
            </a:r>
            <a:r>
              <a:rPr kumimoji="1" lang="en-US" altLang="zh-CN" sz="1200" i="0">
                <a:latin typeface="Cambria Math" panose="02040503050406030204" pitchFamily="18" charset="0"/>
              </a:rPr>
              <a:t>GNN</a:t>
            </a:r>
            <a:r>
              <a:rPr kumimoji="1" lang="zh-CN" altLang="en-US" sz="1200" i="0">
                <a:latin typeface="Cambria Math" panose="02040503050406030204" pitchFamily="18" charset="0"/>
              </a:rPr>
              <a:t>是如何实现的？是</a:t>
            </a:r>
            <a:r>
              <a:rPr kumimoji="1" lang="en-US" altLang="zh-CN" sz="1200" i="0">
                <a:latin typeface="Cambria Math" panose="02040503050406030204" pitchFamily="18" charset="0"/>
              </a:rPr>
              <a:t>GNN</a:t>
            </a:r>
            <a:r>
              <a:rPr kumimoji="1" lang="zh-CN" altLang="en-US" sz="1200" i="0">
                <a:latin typeface="Cambria Math" panose="02040503050406030204" pitchFamily="18" charset="0"/>
              </a:rPr>
              <a:t>中较为常用，也是比较简单的一类，叫做</a:t>
            </a:r>
            <a:r>
              <a:rPr kumimoji="1" lang="en-US" altLang="zh-CN" sz="1200" i="0">
                <a:latin typeface="Cambria Math" panose="02040503050406030204" pitchFamily="18" charset="0"/>
              </a:rPr>
              <a:t>GCN</a:t>
            </a:r>
            <a:r>
              <a:rPr kumimoji="1" lang="zh-CN" altLang="en-US" sz="1200" i="0">
                <a:latin typeface="Cambria Math" panose="02040503050406030204" pitchFamily="18" charset="0"/>
              </a:rPr>
              <a:t>。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对比</a:t>
            </a:r>
            <a:r>
              <a:rPr kumimoji="1" lang="en-US" altLang="zh-CN" sz="1200" i="0">
                <a:latin typeface="Cambria Math" panose="02040503050406030204" pitchFamily="18" charset="0"/>
              </a:rPr>
              <a:t>CNN</a:t>
            </a:r>
            <a:r>
              <a:rPr kumimoji="1" lang="zh-CN" altLang="en-US" sz="1200" i="0">
                <a:latin typeface="Cambria Math" panose="02040503050406030204" pitchFamily="18" charset="0"/>
              </a:rPr>
              <a:t>中的卷积，</a:t>
            </a:r>
            <a:r>
              <a:rPr kumimoji="1" lang="en-US" altLang="zh-CN" sz="1200" i="0">
                <a:latin typeface="Cambria Math" panose="02040503050406030204" pitchFamily="18" charset="0"/>
              </a:rPr>
              <a:t>GCN</a:t>
            </a:r>
            <a:r>
              <a:rPr kumimoji="1" lang="zh-CN" altLang="en-US" sz="1200" i="0">
                <a:latin typeface="Cambria Math" panose="02040503050406030204" pitchFamily="18" charset="0"/>
              </a:rPr>
              <a:t>中的卷积。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聚合过程，以每一个点为中心，收集邻居结点的信息，然后求平均，求和都可以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每一个结点都得到邻居的特征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通过一个共享的</a:t>
            </a:r>
            <a:r>
              <a:rPr kumimoji="1" lang="en-US" altLang="zh-CN" sz="1200" i="0">
                <a:latin typeface="Cambria Math" panose="02040503050406030204" pitchFamily="18" charset="0"/>
              </a:rPr>
              <a:t>NN</a:t>
            </a:r>
            <a:r>
              <a:rPr kumimoji="1" lang="zh-CN" altLang="en-US" sz="1200" i="0">
                <a:latin typeface="Cambria Math" panose="02040503050406030204" pitchFamily="18" charset="0"/>
              </a:rPr>
              <a:t>来做特征提取（这里是输入五维的特征输出三维的特征）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i="0">
                <a:latin typeface="Cambria Math" panose="02040503050406030204" pitchFamily="18" charset="0"/>
              </a:rPr>
              <a:t>后面可以接激活函数</a:t>
            </a:r>
            <a:endParaRPr kumimoji="1" lang="en-US" altLang="zh-CN" sz="1200" i="0">
              <a:latin typeface="Cambria Math" panose="02040503050406030204" pitchFamily="18" charset="0"/>
            </a:endParaRPr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2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sz="1200" i="0">
                    <a:latin typeface="Cambria Math" panose="02040503050406030204" pitchFamily="18" charset="0"/>
                  </a:rPr>
                  <a:t>从公式的角度认识</a:t>
                </a:r>
                <a:endParaRPr kumimoji="1" lang="en-US" altLang="zh-CN" sz="1200" i="0">
                  <a:latin typeface="Cambria Math" panose="02040503050406030204" pitchFamily="18" charset="0"/>
                </a:endParaRPr>
              </a:p>
              <a:p>
                <a:r>
                  <a:rPr kumimoji="1" lang="zh-CN" altLang="en-US" sz="1200" i="0">
                    <a:latin typeface="Cambria Math" panose="02040503050406030204" pitchFamily="18" charset="0"/>
                  </a:rPr>
                  <a:t>介绍符号，邻接矩阵与</a:t>
                </a:r>
                <a:endParaRPr kumimoji="1" lang="en-US" altLang="zh-CN" sz="1200" i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1200" i="0">
                    <a:latin typeface="Cambria Math" panose="02040503050406030204" pitchFamily="18" charset="0"/>
                  </a:rPr>
                  <a:t>GCN</a:t>
                </a:r>
                <a:r>
                  <a:rPr kumimoji="1" lang="zh-CN" altLang="en-US" sz="1200" i="0">
                    <a:latin typeface="Cambria Math" panose="02040503050406030204" pitchFamily="18" charset="0"/>
                  </a:rPr>
                  <a:t>的两个步骤：邻接矩阵起到聚合（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aggregate</a:t>
                </a:r>
                <a:r>
                  <a:rPr kumimoji="1" lang="zh-CN" altLang="en-US" sz="1200" i="0">
                    <a:latin typeface="Cambria Math" panose="02040503050406030204" pitchFamily="18" charset="0"/>
                  </a:rPr>
                  <a:t>）的作用，与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W</a:t>
                </a:r>
                <a:r>
                  <a:rPr kumimoji="1" lang="zh-CN" altLang="en-US" sz="1200" i="0">
                    <a:latin typeface="Cambria Math" panose="02040503050406030204" pitchFamily="18" charset="0"/>
                  </a:rPr>
                  <a:t>相乘叫做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combine</a:t>
                </a:r>
                <a:r>
                  <a:rPr kumimoji="1" lang="zh-CN" altLang="en-US" sz="1200" i="0">
                    <a:latin typeface="Cambria Math" panose="02040503050406030204" pitchFamily="18" charset="0"/>
                  </a:rPr>
                  <a:t>。</a:t>
                </a:r>
                <a:endParaRPr kumimoji="1" lang="en-US" altLang="zh-CN" sz="1200" i="0" dirty="0">
                  <a:latin typeface="Cambria Math" panose="02040503050406030204" pitchFamily="18" charset="0"/>
                </a:endParaRPr>
              </a:p>
              <a:p>
                <a:r>
                  <a:rPr kumimoji="1" lang="zh-CN" altLang="en-US" sz="1200" i="0">
                    <a:latin typeface="Cambria Math" panose="02040503050406030204" pitchFamily="18" charset="0"/>
                  </a:rPr>
                  <a:t>常见的表达：堆成归一化。</a:t>
                </a:r>
                <a:endParaRPr kumimoji="1" lang="en-US" altLang="zh-CN" sz="1200" i="0">
                  <a:latin typeface="Cambria Math" panose="02040503050406030204" pitchFamily="18" charset="0"/>
                </a:endParaRPr>
              </a:p>
              <a:p>
                <a:r>
                  <a:rPr kumimoji="1" lang="zh-CN" altLang="en-US" sz="1200" i="0">
                    <a:latin typeface="Cambria Math" panose="02040503050406030204" pitchFamily="18" charset="0"/>
                  </a:rPr>
                  <a:t>矩阵太大太稀疏，不适合整个放到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GPU</a:t>
                </a:r>
                <a:r>
                  <a:rPr kumimoji="1" lang="zh-CN" altLang="en-US" sz="1200" i="0">
                    <a:latin typeface="Cambria Math" panose="02040503050406030204" pitchFamily="18" charset="0"/>
                  </a:rPr>
                  <a:t>中。</a:t>
                </a:r>
                <a:endParaRPr kumimoji="1" lang="en-US" altLang="zh-CN" sz="1200" i="0">
                  <a:latin typeface="Cambria Math" panose="02040503050406030204" pitchFamily="18" charset="0"/>
                </a:endParaRPr>
              </a:p>
              <a:p>
                <a:endParaRPr kumimoji="1" lang="en-US" altLang="zh-CN" sz="1200" i="1" dirty="0">
                  <a:latin typeface="Cambria Math" panose="02040503050406030204" pitchFamily="18" charset="0"/>
                </a:endParaRPr>
              </a:p>
              <a:p>
                <a:endParaRPr lang="en-US" altLang="zh-CN"/>
              </a:p>
              <a:p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其存在两个问题：首先在计算新特征时没有考虑自己的特征，这肯定是个重大缺陷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节点增加自连接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；另外采用加法规则时，对于度大的节点特征越来越大，而对于度小的节点却相反，这可能导致网络训练过程中梯度爆炸或者消失的问题。</a:t>
                </a:r>
                <a:endParaRPr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举个例子：</a:t>
                </a:r>
                <a:r>
                  <a:rPr lang="en-US" altLang="zh-CN"/>
                  <a:t>cora citation networks</a:t>
                </a:r>
                <a:r>
                  <a:rPr lang="zh-CN" altLang="en-US"/>
                  <a:t>可视化例子</a:t>
                </a:r>
                <a:endParaRPr lang="en-US" altLang="zh-CN"/>
              </a:p>
              <a:p>
                <a:r>
                  <a:rPr lang="zh-CN" altLang="en-US"/>
                  <a:t>需要讲清楚</a:t>
                </a:r>
                <a:r>
                  <a:rPr lang="en-US" altLang="zh-CN"/>
                  <a:t>GCN</a:t>
                </a:r>
                <a:r>
                  <a:rPr lang="zh-CN" altLang="en-US"/>
                  <a:t>的流程</a:t>
                </a:r>
                <a:r>
                  <a:rPr lang="en-US" altLang="zh-CN"/>
                  <a:t>,combine</a:t>
                </a:r>
                <a:r>
                  <a:rPr lang="zh-CN" altLang="en-US"/>
                  <a:t>与</a:t>
                </a:r>
                <a:r>
                  <a:rPr lang="en-US" altLang="zh-CN"/>
                  <a:t>aggregrate</a:t>
                </a:r>
              </a:p>
              <a:p>
                <a:pPr/>
                <a:r>
                  <a:rPr kumimoji="1" lang="en-US" altLang="zh-CN" sz="1200" i="0" dirty="0">
                    <a:latin typeface="Cambria Math" panose="02040503050406030204" pitchFamily="18" charset="0"/>
                  </a:rPr>
                  <a:t>A ̂</a:t>
                </a:r>
                <a:r>
                  <a:rPr kumimoji="1" lang="en-US" altLang="zh-CN" sz="1200" b="0" i="0" dirty="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 sz="1200" i="0" dirty="0">
                    <a:latin typeface="Cambria Math" panose="02040503050406030204" pitchFamily="18" charset="0"/>
                  </a:rPr>
                  <a:t>A+I</a:t>
                </a:r>
                <a:endParaRPr lang="en-US" altLang="zh-CN"/>
              </a:p>
              <a:p>
                <a:pPr/>
                <a:r>
                  <a:rPr lang="en-US" altLang="zh-CN"/>
                  <a:t>D\hat</a:t>
                </a:r>
                <a:r>
                  <a:rPr lang="zh-CN" altLang="en-US"/>
                  <a:t>是在</a:t>
                </a:r>
                <a:r>
                  <a:rPr lang="en-US" altLang="zh-CN"/>
                  <a:t>A\hat</a:t>
                </a:r>
                <a:r>
                  <a:rPr lang="zh-CN" altLang="en-US"/>
                  <a:t>之上的度矩阵</a:t>
                </a:r>
                <a:endParaRPr lang="en-US" altLang="zh-CN"/>
              </a:p>
              <a:p>
                <a:pPr/>
                <a:endParaRPr lang="en-US" altLang="zh-CN"/>
              </a:p>
              <a:p>
                <a:pPr/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其存在两个问题：首先在计算新特征时没有考虑自己的特征，这肯定是个重大缺陷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节点增加自连接</a:t>
                </a:r>
                <a:r>
                  <a:rPr lang="en-US" altLang="zh-CN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CN" alt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；另外采用加法规则时，对于度大的节点特征越来越大，而对于度小的节点却相反，这可能导致网络训练过程中梯度爆炸或者消失的问题。</a:t>
                </a:r>
                <a:endParaRPr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4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GCN</a:t>
            </a:r>
            <a:r>
              <a:rPr lang="zh-CN" altLang="en-US"/>
              <a:t>只是</a:t>
            </a:r>
            <a:r>
              <a:rPr lang="en-US" altLang="zh-CN"/>
              <a:t>GNN</a:t>
            </a:r>
            <a:r>
              <a:rPr lang="zh-CN" altLang="en-US"/>
              <a:t>中的一个小类，还有各式各样的</a:t>
            </a:r>
            <a:r>
              <a:rPr lang="en-US" altLang="zh-CN"/>
              <a:t>GNN</a:t>
            </a:r>
            <a:r>
              <a:rPr lang="zh-CN" altLang="en-US"/>
              <a:t>：</a:t>
            </a:r>
            <a:r>
              <a:rPr lang="en-US" altLang="zh-CN"/>
              <a:t>GAT</a:t>
            </a:r>
            <a:r>
              <a:rPr lang="zh-CN" altLang="en-US"/>
              <a:t>、</a:t>
            </a:r>
            <a:r>
              <a:rPr lang="en-US" altLang="zh-CN"/>
              <a:t>GGNN</a:t>
            </a:r>
            <a:r>
              <a:rPr lang="zh-CN" altLang="en-US"/>
              <a:t>等等</a:t>
            </a:r>
            <a:endParaRPr lang="en-US" altLang="zh-CN"/>
          </a:p>
          <a:p>
            <a:r>
              <a:rPr lang="zh-CN" altLang="en-US"/>
              <a:t>从特殊到一般：</a:t>
            </a:r>
            <a:endParaRPr lang="en-US" altLang="zh-CN"/>
          </a:p>
          <a:p>
            <a:r>
              <a:rPr lang="zh-CN" altLang="en-US"/>
              <a:t>这些五花八门的</a:t>
            </a:r>
            <a:r>
              <a:rPr lang="en-US" altLang="zh-CN"/>
              <a:t>GNN</a:t>
            </a:r>
            <a:r>
              <a:rPr lang="zh-CN" altLang="en-US"/>
              <a:t>是存在去别的，但是基本都遵循</a:t>
            </a:r>
            <a:r>
              <a:rPr lang="en-US" altLang="zh-CN"/>
              <a:t>aggregation-combination</a:t>
            </a:r>
            <a:r>
              <a:rPr lang="zh-CN" altLang="en-US"/>
              <a:t>的模式：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aggregation: </a:t>
            </a:r>
            <a:r>
              <a:rPr lang="zh-CN" altLang="en-US"/>
              <a:t>聚合邻居节点的信息（怎么聚合可以自己制定，</a:t>
            </a:r>
            <a:r>
              <a:rPr lang="en-US" altLang="zh-CN"/>
              <a:t>GCN</a:t>
            </a:r>
            <a:r>
              <a:rPr lang="zh-CN" altLang="en-US"/>
              <a:t>求平均，有的还会加上可训练的参数）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en-US" altLang="zh-CN"/>
              <a:t>combination: </a:t>
            </a:r>
            <a:r>
              <a:rPr lang="zh-CN" altLang="en-US"/>
              <a:t>更新结点的特征，在</a:t>
            </a:r>
            <a:r>
              <a:rPr lang="en-US" altLang="zh-CN"/>
              <a:t>GCN</a:t>
            </a:r>
            <a:r>
              <a:rPr lang="zh-CN" altLang="en-US"/>
              <a:t>里面，是一个全连接网络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12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F8FE136-EC8A-408B-B464-78EEE522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  <a:prstGeom prst="rect">
            <a:avLst/>
          </a:prstGeom>
        </p:spPr>
        <p:txBody>
          <a:bodyPr/>
          <a:lstStyle>
            <a:lvl1pPr algn="r">
              <a:defRPr sz="1100" b="1"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fld id="{2529C571-CC98-407B-9284-28AFD26ECF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A3DCADA-CFEC-45BC-875F-8E168CF5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  <a:prstGeom prst="rect">
            <a:avLst/>
          </a:prstGeom>
        </p:spPr>
        <p:txBody>
          <a:bodyPr/>
          <a:lstStyle>
            <a:lvl1pPr algn="r">
              <a:defRPr sz="1100" b="1"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fld id="{2529C571-CC98-407B-9284-28AFD26ECF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9B833B-BD38-4F1C-AF46-0284D5DBE010}"/>
              </a:ext>
            </a:extLst>
          </p:cNvPr>
          <p:cNvGrpSpPr/>
          <p:nvPr userDrawn="1"/>
        </p:nvGrpSpPr>
        <p:grpSpPr>
          <a:xfrm>
            <a:off x="162000" y="162900"/>
            <a:ext cx="8820000" cy="6167075"/>
            <a:chOff x="431514" y="174661"/>
            <a:chExt cx="8280971" cy="6155314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5939AE70-6442-436F-AB83-7093A5C30CC7}"/>
                </a:ext>
              </a:extLst>
            </p:cNvPr>
            <p:cNvSpPr/>
            <p:nvPr/>
          </p:nvSpPr>
          <p:spPr>
            <a:xfrm>
              <a:off x="431514" y="760288"/>
              <a:ext cx="8280971" cy="5569687"/>
            </a:xfrm>
            <a:prstGeom prst="rect">
              <a:avLst/>
            </a:prstGeom>
            <a:noFill/>
            <a:ln w="25400" cap="flat" cmpd="sng">
              <a:solidFill>
                <a:srgbClr val="3C3C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A9059A7-3666-46B1-A12A-337959D04D08}"/>
                </a:ext>
              </a:extLst>
            </p:cNvPr>
            <p:cNvSpPr/>
            <p:nvPr/>
          </p:nvSpPr>
          <p:spPr>
            <a:xfrm>
              <a:off x="431514" y="174661"/>
              <a:ext cx="8280971" cy="585627"/>
            </a:xfrm>
            <a:prstGeom prst="rect">
              <a:avLst/>
            </a:prstGeom>
            <a:solidFill>
              <a:srgbClr val="3C3C8E"/>
            </a:solidFill>
            <a:ln w="25400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61EFC1-A508-4500-8DA3-156CF6133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53" y="199857"/>
            <a:ext cx="534378" cy="5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439670C-C177-4E1A-8C07-96ABFE22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  <a:prstGeom prst="rect">
            <a:avLst/>
          </a:prstGeom>
        </p:spPr>
        <p:txBody>
          <a:bodyPr/>
          <a:lstStyle>
            <a:lvl1pPr algn="r">
              <a:defRPr sz="1100" b="1"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fld id="{2529C571-CC98-407B-9284-28AFD26ECF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4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3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2444" y="1016000"/>
            <a:ext cx="8137922" cy="36000"/>
            <a:chOff x="564668" y="0"/>
            <a:chExt cx="27329872" cy="6858000"/>
          </a:xfrm>
          <a:solidFill>
            <a:schemeClr val="accent1"/>
          </a:solidFill>
        </p:grpSpPr>
        <p:sp>
          <p:nvSpPr>
            <p:cNvPr id="12" name="平行四边形 13"/>
            <p:cNvSpPr/>
            <p:nvPr/>
          </p:nvSpPr>
          <p:spPr>
            <a:xfrm flipH="1">
              <a:off x="664630" y="0"/>
              <a:ext cx="2722991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0" name="平行四边形 14"/>
            <p:cNvSpPr/>
            <p:nvPr/>
          </p:nvSpPr>
          <p:spPr>
            <a:xfrm flipH="1">
              <a:off x="564668" y="0"/>
              <a:ext cx="718396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8" r:id="rId2"/>
    <p:sldLayoutId id="2147483661" r:id="rId3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 userDrawn="1">
          <p15:clr>
            <a:srgbClr val="F26B43"/>
          </p15:clr>
        </p15:guide>
        <p15:guide id="2" pos="5443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3.wmf"/><Relationship Id="rId4" Type="http://schemas.openxmlformats.org/officeDocument/2006/relationships/image" Target="../media/image64.png"/><Relationship Id="rId9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82.png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emf"/><Relationship Id="rId5" Type="http://schemas.openxmlformats.org/officeDocument/2006/relationships/image" Target="../media/image87.png"/><Relationship Id="rId10" Type="http://schemas.openxmlformats.org/officeDocument/2006/relationships/image" Target="../media/image92.emf"/><Relationship Id="rId4" Type="http://schemas.openxmlformats.org/officeDocument/2006/relationships/image" Target="../media/image86.png"/><Relationship Id="rId9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png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100.png"/><Relationship Id="rId10" Type="http://schemas.openxmlformats.org/officeDocument/2006/relationships/image" Target="../media/image96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9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vmlDrawing" Target="../drawings/vmlDrawing1.v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7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image" Target="../media/image8.wmf"/><Relationship Id="rId19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wmf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png"/><Relationship Id="rId21" Type="http://schemas.openxmlformats.org/officeDocument/2006/relationships/image" Target="../media/image19.png"/><Relationship Id="rId17" Type="http://schemas.openxmlformats.org/officeDocument/2006/relationships/image" Target="../media/image1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2.png"/><Relationship Id="rId15" Type="http://schemas.openxmlformats.org/officeDocument/2006/relationships/image" Target="../media/image8.png"/><Relationship Id="rId23" Type="http://schemas.openxmlformats.org/officeDocument/2006/relationships/image" Target="../media/image31.png"/><Relationship Id="rId19" Type="http://schemas.openxmlformats.org/officeDocument/2006/relationships/image" Target="../media/image12.png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9.wmf"/><Relationship Id="rId7" Type="http://schemas.openxmlformats.org/officeDocument/2006/relationships/image" Target="../media/image190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7.wmf"/><Relationship Id="rId25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4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70.png"/><Relationship Id="rId15" Type="http://schemas.openxmlformats.org/officeDocument/2006/relationships/image" Target="../media/image36.wmf"/><Relationship Id="rId23" Type="http://schemas.openxmlformats.org/officeDocument/2006/relationships/image" Target="../media/image44.png"/><Relationship Id="rId28" Type="http://schemas.openxmlformats.org/officeDocument/2006/relationships/oleObject" Target="../embeddings/oleObject13.bin"/><Relationship Id="rId10" Type="http://schemas.openxmlformats.org/officeDocument/2006/relationships/image" Target="../media/image220.png"/><Relationship Id="rId19" Type="http://schemas.openxmlformats.org/officeDocument/2006/relationships/image" Target="../media/image38.wmf"/><Relationship Id="rId31" Type="http://schemas.openxmlformats.org/officeDocument/2006/relationships/image" Target="../media/image43.wmf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33.png"/><Relationship Id="rId27" Type="http://schemas.openxmlformats.org/officeDocument/2006/relationships/image" Target="../media/image41.wmf"/><Relationship Id="rId30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D7EBFCAC-8F5C-4833-9D8E-AE1B0BB4B32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2" y="1095139"/>
            <a:ext cx="2035504" cy="647013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74BE719A-9FFA-4B45-9795-11103555ACA6}"/>
              </a:ext>
            </a:extLst>
          </p:cNvPr>
          <p:cNvSpPr txBox="1">
            <a:spLocks/>
          </p:cNvSpPr>
          <p:nvPr/>
        </p:nvSpPr>
        <p:spPr>
          <a:xfrm>
            <a:off x="2817815" y="5980036"/>
            <a:ext cx="3508370" cy="594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1800" b="0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2021.04.08</a:t>
            </a:r>
            <a:endParaRPr lang="en-US" altLang="zh-CN" sz="1800" b="0" dirty="0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A52578-0835-4278-B672-A6638C57FFC6}"/>
              </a:ext>
            </a:extLst>
          </p:cNvPr>
          <p:cNvSpPr txBox="1"/>
          <p:nvPr/>
        </p:nvSpPr>
        <p:spPr>
          <a:xfrm>
            <a:off x="818196" y="2223759"/>
            <a:ext cx="7535876" cy="115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 err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NeuGraph</a:t>
            </a:r>
            <a:r>
              <a:rPr lang="en-US" altLang="zh-CN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: Parallel Deep Neural </a:t>
            </a:r>
          </a:p>
          <a:p>
            <a:pPr algn="ctr">
              <a:lnSpc>
                <a:spcPct val="130000"/>
              </a:lnSpc>
            </a:pPr>
            <a:r>
              <a:rPr lang="en-US" altLang="zh-CN" sz="28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Network Computation on Large Graphs</a:t>
            </a:r>
            <a:endParaRPr lang="zh-CN" altLang="en-US" sz="28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831E0E6-A99C-403B-AEBF-13753C36FD06}"/>
              </a:ext>
            </a:extLst>
          </p:cNvPr>
          <p:cNvCxnSpPr>
            <a:cxnSpLocks/>
          </p:cNvCxnSpPr>
          <p:nvPr/>
        </p:nvCxnSpPr>
        <p:spPr>
          <a:xfrm>
            <a:off x="3221436" y="3429000"/>
            <a:ext cx="2731054" cy="0"/>
          </a:xfrm>
          <a:prstGeom prst="line">
            <a:avLst/>
          </a:prstGeom>
          <a:ln w="25400" cap="rnd">
            <a:solidFill>
              <a:srgbClr val="3C3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0;p2">
            <a:extLst>
              <a:ext uri="{FF2B5EF4-FFF2-40B4-BE49-F238E27FC236}">
                <a16:creationId xmlns:a16="http://schemas.microsoft.com/office/drawing/2014/main" id="{D928548B-1853-4520-B604-BFBB252BB0C3}"/>
              </a:ext>
            </a:extLst>
          </p:cNvPr>
          <p:cNvSpPr/>
          <p:nvPr/>
        </p:nvSpPr>
        <p:spPr>
          <a:xfrm>
            <a:off x="348100" y="791110"/>
            <a:ext cx="8448000" cy="3728136"/>
          </a:xfrm>
          <a:prstGeom prst="rect">
            <a:avLst/>
          </a:prstGeom>
          <a:noFill/>
          <a:ln w="28575" cap="flat" cmpd="sng">
            <a:solidFill>
              <a:srgbClr val="3C3C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AA9AED1-DDF2-4283-B574-D8D7BA605F40}"/>
              </a:ext>
            </a:extLst>
          </p:cNvPr>
          <p:cNvSpPr/>
          <p:nvPr/>
        </p:nvSpPr>
        <p:spPr>
          <a:xfrm>
            <a:off x="345225" y="4432958"/>
            <a:ext cx="8456853" cy="586746"/>
          </a:xfrm>
          <a:prstGeom prst="rect">
            <a:avLst/>
          </a:prstGeom>
          <a:solidFill>
            <a:srgbClr val="3C3C8E"/>
          </a:solidFill>
          <a:ln w="25400">
            <a:solidFill>
              <a:srgbClr val="3C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E7CD5667-9997-48FE-9823-A2BCD2AD5865}"/>
              </a:ext>
            </a:extLst>
          </p:cNvPr>
          <p:cNvSpPr txBox="1">
            <a:spLocks/>
          </p:cNvSpPr>
          <p:nvPr/>
        </p:nvSpPr>
        <p:spPr>
          <a:xfrm>
            <a:off x="2831949" y="4432957"/>
            <a:ext cx="3508370" cy="510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王宇晨 </a:t>
            </a:r>
            <a:endParaRPr lang="en-US" altLang="zh-CN" sz="2000" b="0">
              <a:solidFill>
                <a:schemeClr val="bg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669D00-69C7-4F4D-A4F3-6CBDDE957CB4}"/>
              </a:ext>
            </a:extLst>
          </p:cNvPr>
          <p:cNvSpPr/>
          <p:nvPr/>
        </p:nvSpPr>
        <p:spPr>
          <a:xfrm>
            <a:off x="2253138" y="3580242"/>
            <a:ext cx="4665992" cy="701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rgbClr val="222222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Ma L, Yang Z, Miao Y, et al.  </a:t>
            </a:r>
          </a:p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rgbClr val="222222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USENIX ATC. 2019. </a:t>
            </a:r>
            <a:endParaRPr lang="zh-CN" altLang="en-US" sz="16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6C675D-0CE1-4277-B601-EF6FCA30DBAC}"/>
              </a:ext>
            </a:extLst>
          </p:cNvPr>
          <p:cNvCxnSpPr>
            <a:cxnSpLocks/>
          </p:cNvCxnSpPr>
          <p:nvPr/>
        </p:nvCxnSpPr>
        <p:spPr>
          <a:xfrm>
            <a:off x="4355314" y="6574479"/>
            <a:ext cx="433372" cy="0"/>
          </a:xfrm>
          <a:prstGeom prst="line">
            <a:avLst/>
          </a:prstGeom>
          <a:ln w="25400" cap="rnd">
            <a:solidFill>
              <a:srgbClr val="3C3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10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EE053A-AB90-4084-B289-006D1B28DEF1}"/>
              </a:ext>
            </a:extLst>
          </p:cNvPr>
          <p:cNvSpPr/>
          <p:nvPr/>
        </p:nvSpPr>
        <p:spPr>
          <a:xfrm>
            <a:off x="281141" y="810234"/>
            <a:ext cx="47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Neural Networks (</a:t>
            </a:r>
            <a:r>
              <a:rPr lang="en-US" altLang="zh-CN" sz="2400" b="1" dirty="0" err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84290A-A440-48E6-AD73-2C56DCD80E37}"/>
              </a:ext>
            </a:extLst>
          </p:cNvPr>
          <p:cNvSpPr/>
          <p:nvPr/>
        </p:nvSpPr>
        <p:spPr>
          <a:xfrm>
            <a:off x="281141" y="1329146"/>
            <a:ext cx="7522574" cy="853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fr-FR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Information propagation </a:t>
            </a:r>
            <a:r>
              <a:rPr lang="fr-FR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via Graph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fr-FR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Information transformation </a:t>
            </a:r>
            <a:r>
              <a:rPr lang="fr-FR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via Neural Networks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88F06EC4-AAEB-4E62-8A96-08B7E6E2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5"/>
          <a:stretch/>
        </p:blipFill>
        <p:spPr>
          <a:xfrm>
            <a:off x="2025309" y="2260511"/>
            <a:ext cx="2414288" cy="2824519"/>
          </a:xfrm>
          <a:prstGeom prst="rect">
            <a:avLst/>
          </a:prstGeom>
        </p:spPr>
      </p:pic>
      <p:sp>
        <p:nvSpPr>
          <p:cNvPr id="28" name="Down Arrow 4">
            <a:extLst>
              <a:ext uri="{FF2B5EF4-FFF2-40B4-BE49-F238E27FC236}">
                <a16:creationId xmlns:a16="http://schemas.microsoft.com/office/drawing/2014/main" id="{763EF221-A861-4D4F-B8A1-CE963B218E20}"/>
              </a:ext>
            </a:extLst>
          </p:cNvPr>
          <p:cNvSpPr/>
          <p:nvPr/>
        </p:nvSpPr>
        <p:spPr>
          <a:xfrm rot="10800000">
            <a:off x="2866623" y="3871108"/>
            <a:ext cx="189727" cy="75840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图片 127">
            <a:extLst>
              <a:ext uri="{FF2B5EF4-FFF2-40B4-BE49-F238E27FC236}">
                <a16:creationId xmlns:a16="http://schemas.microsoft.com/office/drawing/2014/main" id="{949D89B3-0C51-4562-AC78-9E275985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19" y="4353230"/>
            <a:ext cx="433381" cy="208779"/>
          </a:xfrm>
          <a:prstGeom prst="rect">
            <a:avLst/>
          </a:prstGeom>
        </p:spPr>
      </p:pic>
      <p:pic>
        <p:nvPicPr>
          <p:cNvPr id="30" name="图片 127">
            <a:extLst>
              <a:ext uri="{FF2B5EF4-FFF2-40B4-BE49-F238E27FC236}">
                <a16:creationId xmlns:a16="http://schemas.microsoft.com/office/drawing/2014/main" id="{3CDD6B51-F621-45ED-AB9F-FC527192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42" y="5090319"/>
            <a:ext cx="433381" cy="208779"/>
          </a:xfrm>
          <a:prstGeom prst="rect">
            <a:avLst/>
          </a:prstGeom>
        </p:spPr>
      </p:pic>
      <p:pic>
        <p:nvPicPr>
          <p:cNvPr id="31" name="图片 127">
            <a:extLst>
              <a:ext uri="{FF2B5EF4-FFF2-40B4-BE49-F238E27FC236}">
                <a16:creationId xmlns:a16="http://schemas.microsoft.com/office/drawing/2014/main" id="{EE60F0C0-C28D-4DEC-8A34-6C457E24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87" y="4949323"/>
            <a:ext cx="433381" cy="208779"/>
          </a:xfrm>
          <a:prstGeom prst="rect">
            <a:avLst/>
          </a:prstGeom>
        </p:spPr>
      </p:pic>
      <p:pic>
        <p:nvPicPr>
          <p:cNvPr id="32" name="图片 127">
            <a:extLst>
              <a:ext uri="{FF2B5EF4-FFF2-40B4-BE49-F238E27FC236}">
                <a16:creationId xmlns:a16="http://schemas.microsoft.com/office/drawing/2014/main" id="{420CE44F-B269-48C6-B27B-E915CAA8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28" y="4815354"/>
            <a:ext cx="433381" cy="208779"/>
          </a:xfrm>
          <a:prstGeom prst="rect">
            <a:avLst/>
          </a:prstGeom>
        </p:spPr>
      </p:pic>
      <p:pic>
        <p:nvPicPr>
          <p:cNvPr id="33" name="图片 127">
            <a:extLst>
              <a:ext uri="{FF2B5EF4-FFF2-40B4-BE49-F238E27FC236}">
                <a16:creationId xmlns:a16="http://schemas.microsoft.com/office/drawing/2014/main" id="{106B419A-9167-44F2-9C13-CA70F2B8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87" y="4013702"/>
            <a:ext cx="433381" cy="208779"/>
          </a:xfrm>
          <a:prstGeom prst="rect">
            <a:avLst/>
          </a:prstGeom>
        </p:spPr>
      </p:pic>
      <p:grpSp>
        <p:nvGrpSpPr>
          <p:cNvPr id="34" name="Group 78">
            <a:extLst>
              <a:ext uri="{FF2B5EF4-FFF2-40B4-BE49-F238E27FC236}">
                <a16:creationId xmlns:a16="http://schemas.microsoft.com/office/drawing/2014/main" id="{F2E68DE7-B93C-4136-AA04-8F1A54E0C263}"/>
              </a:ext>
            </a:extLst>
          </p:cNvPr>
          <p:cNvGrpSpPr/>
          <p:nvPr/>
        </p:nvGrpSpPr>
        <p:grpSpPr>
          <a:xfrm>
            <a:off x="4572000" y="2447008"/>
            <a:ext cx="3982222" cy="1963984"/>
            <a:chOff x="6157157" y="2942037"/>
            <a:chExt cx="3982222" cy="196398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C4335EBD-31A5-4C50-8E00-040FBB17D4AB}"/>
                </a:ext>
              </a:extLst>
            </p:cNvPr>
            <p:cNvGrpSpPr/>
            <p:nvPr/>
          </p:nvGrpSpPr>
          <p:grpSpPr>
            <a:xfrm>
              <a:off x="6157157" y="2942037"/>
              <a:ext cx="914400" cy="1963984"/>
              <a:chOff x="7646020" y="2942037"/>
              <a:chExt cx="914400" cy="1963984"/>
            </a:xfrm>
          </p:grpSpPr>
          <p:sp>
            <p:nvSpPr>
              <p:cNvPr id="38" name="Rectangular Callout 6">
                <a:extLst>
                  <a:ext uri="{FF2B5EF4-FFF2-40B4-BE49-F238E27FC236}">
                    <a16:creationId xmlns:a16="http://schemas.microsoft.com/office/drawing/2014/main" id="{1766EE83-95CF-4CB4-822C-F56DCC1E2081}"/>
                  </a:ext>
                </a:extLst>
              </p:cNvPr>
              <p:cNvSpPr/>
              <p:nvPr/>
            </p:nvSpPr>
            <p:spPr>
              <a:xfrm>
                <a:off x="7646020" y="4048268"/>
                <a:ext cx="914400" cy="857753"/>
              </a:xfrm>
              <a:prstGeom prst="wedgeRectCallout">
                <a:avLst>
                  <a:gd name="adj1" fmla="val -219679"/>
                  <a:gd name="adj2" fmla="val 33639"/>
                </a:avLst>
              </a:prstGeom>
              <a:noFill/>
              <a:ln w="25400" cap="flat">
                <a:prstDash val="sys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9">
                <a:extLst>
                  <a:ext uri="{FF2B5EF4-FFF2-40B4-BE49-F238E27FC236}">
                    <a16:creationId xmlns:a16="http://schemas.microsoft.com/office/drawing/2014/main" id="{975932FD-E00C-4D63-90CB-C3B0A1FCD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684776" y="4103116"/>
                <a:ext cx="836888" cy="720000"/>
              </a:xfrm>
              <a:prstGeom prst="rect">
                <a:avLst/>
              </a:prstGeom>
            </p:spPr>
          </p:pic>
          <p:sp>
            <p:nvSpPr>
              <p:cNvPr id="40" name="Rectangular Callout 6">
                <a:extLst>
                  <a:ext uri="{FF2B5EF4-FFF2-40B4-BE49-F238E27FC236}">
                    <a16:creationId xmlns:a16="http://schemas.microsoft.com/office/drawing/2014/main" id="{D86BDF78-CF47-4BF9-8E6D-AF30EBAE9418}"/>
                  </a:ext>
                </a:extLst>
              </p:cNvPr>
              <p:cNvSpPr/>
              <p:nvPr/>
            </p:nvSpPr>
            <p:spPr>
              <a:xfrm>
                <a:off x="7646020" y="2942037"/>
                <a:ext cx="914400" cy="857753"/>
              </a:xfrm>
              <a:prstGeom prst="wedgeRectCallout">
                <a:avLst>
                  <a:gd name="adj1" fmla="val -127446"/>
                  <a:gd name="adj2" fmla="val 86886"/>
                </a:avLst>
              </a:prstGeom>
              <a:noFill/>
              <a:ln w="25400" cap="flat">
                <a:solidFill>
                  <a:srgbClr val="C00000"/>
                </a:solidFill>
                <a:prstDash val="sys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11">
                <a:extLst>
                  <a:ext uri="{FF2B5EF4-FFF2-40B4-BE49-F238E27FC236}">
                    <a16:creationId xmlns:a16="http://schemas.microsoft.com/office/drawing/2014/main" id="{FE72077F-D719-4CF4-B457-47E8AB110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707726" y="3019503"/>
                <a:ext cx="836888" cy="720000"/>
              </a:xfrm>
              <a:prstGeom prst="rect">
                <a:avLst/>
              </a:prstGeom>
            </p:spPr>
          </p:pic>
        </p:grp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FE5F1D87-5CBB-40FC-9AC0-894BE6171A1E}"/>
                </a:ext>
              </a:extLst>
            </p:cNvPr>
            <p:cNvSpPr/>
            <p:nvPr/>
          </p:nvSpPr>
          <p:spPr>
            <a:xfrm>
              <a:off x="7203960" y="4366137"/>
              <a:ext cx="2935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VertexNN</a:t>
              </a:r>
              <a:r>
                <a:rPr 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Transformation</a:t>
              </a:r>
            </a:p>
          </p:txBody>
        </p:sp>
        <p:sp>
          <p:nvSpPr>
            <p:cNvPr id="37" name="Rectangle 77">
              <a:extLst>
                <a:ext uri="{FF2B5EF4-FFF2-40B4-BE49-F238E27FC236}">
                  <a16:creationId xmlns:a16="http://schemas.microsoft.com/office/drawing/2014/main" id="{38ED0554-1563-442F-A1B3-E77066834F12}"/>
                </a:ext>
              </a:extLst>
            </p:cNvPr>
            <p:cNvSpPr/>
            <p:nvPr/>
          </p:nvSpPr>
          <p:spPr>
            <a:xfrm>
              <a:off x="7203960" y="3244334"/>
              <a:ext cx="2791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EdgeNN</a:t>
              </a:r>
              <a:r>
                <a:rPr 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Transformation</a:t>
              </a:r>
            </a:p>
          </p:txBody>
        </p:sp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1A4151CF-337B-4F83-AF39-FEF2A6EA2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38" y="2318587"/>
            <a:ext cx="926031" cy="249676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D1F701A-69CD-4067-9D18-D2ECE88EE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200" y="4699010"/>
            <a:ext cx="3167271" cy="129203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103345A-0B08-4E19-8875-0C1D515CCD80}"/>
              </a:ext>
            </a:extLst>
          </p:cNvPr>
          <p:cNvCxnSpPr>
            <a:cxnSpLocks/>
          </p:cNvCxnSpPr>
          <p:nvPr/>
        </p:nvCxnSpPr>
        <p:spPr>
          <a:xfrm>
            <a:off x="5201949" y="5528854"/>
            <a:ext cx="374502" cy="1124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6FAB8B9-C8F7-402F-A711-6EE9C17032E8}"/>
              </a:ext>
            </a:extLst>
          </p:cNvPr>
          <p:cNvCxnSpPr>
            <a:cxnSpLocks/>
          </p:cNvCxnSpPr>
          <p:nvPr/>
        </p:nvCxnSpPr>
        <p:spPr>
          <a:xfrm flipH="1">
            <a:off x="6065584" y="5345026"/>
            <a:ext cx="422898" cy="110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52411DB-107B-4EF2-93CF-9414930EB632}"/>
              </a:ext>
            </a:extLst>
          </p:cNvPr>
          <p:cNvCxnSpPr>
            <a:cxnSpLocks/>
          </p:cNvCxnSpPr>
          <p:nvPr/>
        </p:nvCxnSpPr>
        <p:spPr>
          <a:xfrm flipH="1" flipV="1">
            <a:off x="5990722" y="5687242"/>
            <a:ext cx="374502" cy="1124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5F1310D6-5FFA-49C7-A3FD-8E4412B9E45C}"/>
              </a:ext>
            </a:extLst>
          </p:cNvPr>
          <p:cNvSpPr/>
          <p:nvPr/>
        </p:nvSpPr>
        <p:spPr>
          <a:xfrm rot="613540">
            <a:off x="4450479" y="4703570"/>
            <a:ext cx="3542185" cy="144956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9DDB550-7B73-4B47-AD1B-4BE53FEA40D2}"/>
              </a:ext>
            </a:extLst>
          </p:cNvPr>
          <p:cNvSpPr/>
          <p:nvPr/>
        </p:nvSpPr>
        <p:spPr>
          <a:xfrm rot="1199896">
            <a:off x="4000525" y="4795713"/>
            <a:ext cx="392385" cy="3422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F654FF3-C5E5-477B-A628-64AF23A51A0A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F1A7E08-1B67-4F5E-AB76-53F071E80870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55" name="Google Shape;863;p65">
              <a:extLst>
                <a:ext uri="{FF2B5EF4-FFF2-40B4-BE49-F238E27FC236}">
                  <a16:creationId xmlns:a16="http://schemas.microsoft.com/office/drawing/2014/main" id="{A5F3EFCF-94BC-457F-BDDA-70491D47F2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56" name="Google Shape;864;p65">
                <a:extLst>
                  <a:ext uri="{FF2B5EF4-FFF2-40B4-BE49-F238E27FC236}">
                    <a16:creationId xmlns:a16="http://schemas.microsoft.com/office/drawing/2014/main" id="{B6A58EF3-6366-4917-ACE4-48327C049F6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865;p65">
                <a:extLst>
                  <a:ext uri="{FF2B5EF4-FFF2-40B4-BE49-F238E27FC236}">
                    <a16:creationId xmlns:a16="http://schemas.microsoft.com/office/drawing/2014/main" id="{9371045A-5658-485B-9A01-173507078261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B3388D7-B6C7-48A2-A3C9-DDE721B37B7D}"/>
              </a:ext>
            </a:extLst>
          </p:cNvPr>
          <p:cNvSpPr/>
          <p:nvPr/>
        </p:nvSpPr>
        <p:spPr>
          <a:xfrm>
            <a:off x="176270" y="755149"/>
            <a:ext cx="8805730" cy="555751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FB7934F-6CCD-4BC8-8F65-18C246909CD0}"/>
              </a:ext>
            </a:extLst>
          </p:cNvPr>
          <p:cNvSpPr/>
          <p:nvPr/>
        </p:nvSpPr>
        <p:spPr>
          <a:xfrm>
            <a:off x="1773715" y="2720111"/>
            <a:ext cx="5596569" cy="959643"/>
          </a:xfrm>
          <a:prstGeom prst="roundRect">
            <a:avLst/>
          </a:prstGeom>
          <a:solidFill>
            <a:srgbClr val="3C3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Aggregation-Combination</a:t>
            </a:r>
            <a:endParaRPr lang="zh-CN" altLang="en-US" sz="28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92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8345D95-CB91-4731-BAF0-03B6DB0A6CEF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52565F-0C00-49C4-9239-08903493A62C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Motivation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D6DA9399-2992-4BEA-9C69-E334A8AC8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C5F91C77-7272-4F2E-997C-B49F284C4A60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60B4961F-B3B8-4A58-B67B-AB3193CFD601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27DB50F-5718-447D-BD97-5BAB9753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9" y="3561664"/>
            <a:ext cx="8192022" cy="268555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F0EB55-C26E-421F-8372-88493966B30D}"/>
              </a:ext>
            </a:extLst>
          </p:cNvPr>
          <p:cNvGrpSpPr/>
          <p:nvPr/>
        </p:nvGrpSpPr>
        <p:grpSpPr>
          <a:xfrm>
            <a:off x="633994" y="1020779"/>
            <a:ext cx="7876011" cy="2520000"/>
            <a:chOff x="792000" y="1041664"/>
            <a:chExt cx="7876011" cy="252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89DCF8-060A-4ACB-8687-AEA7E4A6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011" y="1041664"/>
              <a:ext cx="3780000" cy="25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5495B7E-A5E3-47A7-83DD-9344A914F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0" y="1041664"/>
              <a:ext cx="3780000" cy="2520000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DEEC77F-1406-4B5F-BFDE-52B9352F4710}"/>
              </a:ext>
            </a:extLst>
          </p:cNvPr>
          <p:cNvSpPr/>
          <p:nvPr/>
        </p:nvSpPr>
        <p:spPr>
          <a:xfrm>
            <a:off x="281141" y="810234"/>
            <a:ext cx="3578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Dataset – An Overview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FBB1D2C-3977-4130-805A-8A4D1E6AED45}"/>
              </a:ext>
            </a:extLst>
          </p:cNvPr>
          <p:cNvSpPr txBox="1"/>
          <p:nvPr/>
        </p:nvSpPr>
        <p:spPr>
          <a:xfrm>
            <a:off x="162000" y="6311009"/>
            <a:ext cx="767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Tian C, et al. PCGCN: Partition-Centric Processing for Accelerating Graph Convolutional Network[C]// IPDPS. 2020.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3A94D38-8C46-4E3A-81EA-A545739F0EAB}"/>
              </a:ext>
            </a:extLst>
          </p:cNvPr>
          <p:cNvCxnSpPr/>
          <p:nvPr/>
        </p:nvCxnSpPr>
        <p:spPr>
          <a:xfrm>
            <a:off x="554678" y="3988106"/>
            <a:ext cx="79553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C8F7741-9258-4E2A-9523-6000F68E402E}"/>
              </a:ext>
            </a:extLst>
          </p:cNvPr>
          <p:cNvCxnSpPr/>
          <p:nvPr/>
        </p:nvCxnSpPr>
        <p:spPr>
          <a:xfrm>
            <a:off x="594336" y="5165070"/>
            <a:ext cx="79553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54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12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4C1EB8-383C-4345-A058-0B4D9F2EFFD0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1FC67C8-46AE-4995-AFA5-64B07B020C66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Motivation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20" name="Google Shape;863;p65">
              <a:extLst>
                <a:ext uri="{FF2B5EF4-FFF2-40B4-BE49-F238E27FC236}">
                  <a16:creationId xmlns:a16="http://schemas.microsoft.com/office/drawing/2014/main" id="{0270CF3B-8449-4022-A251-5C08DC017C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21" name="Google Shape;864;p65">
                <a:extLst>
                  <a:ext uri="{FF2B5EF4-FFF2-40B4-BE49-F238E27FC236}">
                    <a16:creationId xmlns:a16="http://schemas.microsoft.com/office/drawing/2014/main" id="{BBF8DA5D-B2F0-41B3-9F74-1D7AB17B397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65;p65">
                <a:extLst>
                  <a:ext uri="{FF2B5EF4-FFF2-40B4-BE49-F238E27FC236}">
                    <a16:creationId xmlns:a16="http://schemas.microsoft.com/office/drawing/2014/main" id="{C60BBF16-C196-4447-B975-EB44B8A56840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C8639B-1160-49E3-9E53-ED45FC05E1D3}"/>
              </a:ext>
            </a:extLst>
          </p:cNvPr>
          <p:cNvGrpSpPr/>
          <p:nvPr/>
        </p:nvGrpSpPr>
        <p:grpSpPr>
          <a:xfrm>
            <a:off x="414508" y="1603106"/>
            <a:ext cx="3844381" cy="4581535"/>
            <a:chOff x="368215" y="1223989"/>
            <a:chExt cx="3844381" cy="4581535"/>
          </a:xfrm>
        </p:grpSpPr>
        <p:pic>
          <p:nvPicPr>
            <p:cNvPr id="9" name="Picture 2" descr="Image result for lenet">
              <a:extLst>
                <a:ext uri="{FF2B5EF4-FFF2-40B4-BE49-F238E27FC236}">
                  <a16:creationId xmlns:a16="http://schemas.microsoft.com/office/drawing/2014/main" id="{86DA664B-5D25-4A38-81A4-4DA813D3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8" y="1223989"/>
              <a:ext cx="3657918" cy="101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3DF5BD80-E5E3-41DF-8DA1-F456005F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451" y="2972388"/>
              <a:ext cx="959105" cy="1144387"/>
            </a:xfrm>
            <a:prstGeom prst="rect">
              <a:avLst/>
            </a:prstGeom>
          </p:spPr>
        </p:pic>
        <p:sp>
          <p:nvSpPr>
            <p:cNvPr id="15" name="右箭头 12">
              <a:extLst>
                <a:ext uri="{FF2B5EF4-FFF2-40B4-BE49-F238E27FC236}">
                  <a16:creationId xmlns:a16="http://schemas.microsoft.com/office/drawing/2014/main" id="{94B716A3-E4C8-4028-88DB-0FC13B9DA81F}"/>
                </a:ext>
              </a:extLst>
            </p:cNvPr>
            <p:cNvSpPr/>
            <p:nvPr/>
          </p:nvSpPr>
          <p:spPr>
            <a:xfrm rot="5400000">
              <a:off x="1934740" y="2482388"/>
              <a:ext cx="532282" cy="30777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Picture 268" descr="Image result for tesla v100">
              <a:extLst>
                <a:ext uri="{FF2B5EF4-FFF2-40B4-BE49-F238E27FC236}">
                  <a16:creationId xmlns:a16="http://schemas.microsoft.com/office/drawing/2014/main" id="{DEC60D15-A362-4E4C-97D0-BA983C857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30" y="4813019"/>
              <a:ext cx="1879744" cy="992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右箭头 12">
              <a:extLst>
                <a:ext uri="{FF2B5EF4-FFF2-40B4-BE49-F238E27FC236}">
                  <a16:creationId xmlns:a16="http://schemas.microsoft.com/office/drawing/2014/main" id="{BE952160-46A2-4C7F-8191-61354B9C52A6}"/>
                </a:ext>
              </a:extLst>
            </p:cNvPr>
            <p:cNvSpPr/>
            <p:nvPr/>
          </p:nvSpPr>
          <p:spPr>
            <a:xfrm rot="5400000">
              <a:off x="1919861" y="4367559"/>
              <a:ext cx="532282" cy="30777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ectangle 34">
              <a:extLst>
                <a:ext uri="{FF2B5EF4-FFF2-40B4-BE49-F238E27FC236}">
                  <a16:creationId xmlns:a16="http://schemas.microsoft.com/office/drawing/2014/main" id="{0A3A6308-6D5B-4AC9-BEFC-CF0468E3CAF4}"/>
                </a:ext>
              </a:extLst>
            </p:cNvPr>
            <p:cNvSpPr/>
            <p:nvPr/>
          </p:nvSpPr>
          <p:spPr>
            <a:xfrm>
              <a:off x="368215" y="3075057"/>
              <a:ext cx="12125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small</a:t>
              </a:r>
            </a:p>
            <a:p>
              <a:pPr algn="ctr"/>
              <a:r>
                <a: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regular</a:t>
              </a:r>
              <a:endParaRPr 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F877B7B-BAE2-4FC6-B5F0-EF171D096084}"/>
              </a:ext>
            </a:extLst>
          </p:cNvPr>
          <p:cNvGrpSpPr/>
          <p:nvPr/>
        </p:nvGrpSpPr>
        <p:grpSpPr>
          <a:xfrm>
            <a:off x="5254087" y="1237697"/>
            <a:ext cx="3474097" cy="4989355"/>
            <a:chOff x="5311984" y="998368"/>
            <a:chExt cx="3474097" cy="498935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8C5C2AF-C441-44EE-9CEB-3945D6B8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1984" y="998368"/>
              <a:ext cx="3183370" cy="1902704"/>
            </a:xfrm>
            <a:prstGeom prst="rect">
              <a:avLst/>
            </a:prstGeom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B8CFE01-7D2C-4814-B5E5-01F9F922E03F}"/>
                </a:ext>
              </a:extLst>
            </p:cNvPr>
            <p:cNvSpPr txBox="1"/>
            <p:nvPr/>
          </p:nvSpPr>
          <p:spPr>
            <a:xfrm>
              <a:off x="7447845" y="3386043"/>
              <a:ext cx="1338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large</a:t>
              </a:r>
            </a:p>
            <a:p>
              <a:pPr algn="ctr"/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sparse</a:t>
              </a:r>
            </a:p>
            <a:p>
              <a:pPr algn="ctr"/>
              <a:r>
                <a:rPr lang="en-US" altLang="zh-CN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irregular</a:t>
              </a:r>
              <a:endParaRPr 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7" name="右箭头 12">
              <a:extLst>
                <a:ext uri="{FF2B5EF4-FFF2-40B4-BE49-F238E27FC236}">
                  <a16:creationId xmlns:a16="http://schemas.microsoft.com/office/drawing/2014/main" id="{FDD88B3B-9B83-465D-B878-B2DCF01A010B}"/>
                </a:ext>
              </a:extLst>
            </p:cNvPr>
            <p:cNvSpPr/>
            <p:nvPr/>
          </p:nvSpPr>
          <p:spPr>
            <a:xfrm rot="5400000">
              <a:off x="6593398" y="4565951"/>
              <a:ext cx="532282" cy="30777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Picture 42">
              <a:extLst>
                <a:ext uri="{FF2B5EF4-FFF2-40B4-BE49-F238E27FC236}">
                  <a16:creationId xmlns:a16="http://schemas.microsoft.com/office/drawing/2014/main" id="{1225AAAC-BC65-4DB7-BEF3-886A63DDE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9490" y="3409747"/>
              <a:ext cx="1088355" cy="1010150"/>
            </a:xfrm>
            <a:prstGeom prst="rect">
              <a:avLst/>
            </a:prstGeom>
          </p:spPr>
        </p:pic>
        <p:sp>
          <p:nvSpPr>
            <p:cNvPr id="26" name="右箭头 12">
              <a:extLst>
                <a:ext uri="{FF2B5EF4-FFF2-40B4-BE49-F238E27FC236}">
                  <a16:creationId xmlns:a16="http://schemas.microsoft.com/office/drawing/2014/main" id="{B5C8CA8D-86C2-4287-927D-860BDCF3ED9C}"/>
                </a:ext>
              </a:extLst>
            </p:cNvPr>
            <p:cNvSpPr/>
            <p:nvPr/>
          </p:nvSpPr>
          <p:spPr>
            <a:xfrm rot="5400000">
              <a:off x="6537968" y="3008971"/>
              <a:ext cx="532282" cy="30777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Picture 268" descr="Image result for tesla v100">
              <a:extLst>
                <a:ext uri="{FF2B5EF4-FFF2-40B4-BE49-F238E27FC236}">
                  <a16:creationId xmlns:a16="http://schemas.microsoft.com/office/drawing/2014/main" id="{1FFE9B25-21C6-4FCB-BF93-BF21EE95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667" y="4995218"/>
              <a:ext cx="1879744" cy="992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B814F996-FCC4-4602-8F81-9FF160EABBFB}"/>
                </a:ext>
              </a:extLst>
            </p:cNvPr>
            <p:cNvSpPr/>
            <p:nvPr/>
          </p:nvSpPr>
          <p:spPr>
            <a:xfrm>
              <a:off x="5753145" y="3306202"/>
              <a:ext cx="9525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Graphs</a:t>
              </a:r>
              <a:endParaRPr lang="en-US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cxnSp>
        <p:nvCxnSpPr>
          <p:cNvPr id="37" name="Straight Connector 23">
            <a:extLst>
              <a:ext uri="{FF2B5EF4-FFF2-40B4-BE49-F238E27FC236}">
                <a16:creationId xmlns:a16="http://schemas.microsoft.com/office/drawing/2014/main" id="{22FFFBDE-C051-4DF0-A3A8-C5D7BFB3109F}"/>
              </a:ext>
            </a:extLst>
          </p:cNvPr>
          <p:cNvCxnSpPr>
            <a:cxnSpLocks/>
          </p:cNvCxnSpPr>
          <p:nvPr/>
        </p:nvCxnSpPr>
        <p:spPr>
          <a:xfrm>
            <a:off x="4482983" y="1271899"/>
            <a:ext cx="0" cy="5039110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D37C98E-12A3-4E9D-ABBB-F3437EBB307F}"/>
              </a:ext>
            </a:extLst>
          </p:cNvPr>
          <p:cNvSpPr txBox="1"/>
          <p:nvPr/>
        </p:nvSpPr>
        <p:spPr>
          <a:xfrm>
            <a:off x="3143755" y="4266147"/>
            <a:ext cx="2678455" cy="853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Scalability Problem</a:t>
            </a:r>
            <a:endParaRPr lang="en-US" sz="2000" b="1" dirty="0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Efficiency Problem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0D3D6E9-0868-4687-8D3B-5343B194FEFD}"/>
              </a:ext>
            </a:extLst>
          </p:cNvPr>
          <p:cNvSpPr/>
          <p:nvPr/>
        </p:nvSpPr>
        <p:spPr>
          <a:xfrm>
            <a:off x="281141" y="810234"/>
            <a:ext cx="6027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Challenges in Processing GNNs on GPU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A6A8C179-0722-437D-BD0C-92BEBC2531C6}"/>
              </a:ext>
            </a:extLst>
          </p:cNvPr>
          <p:cNvSpPr txBox="1"/>
          <p:nvPr/>
        </p:nvSpPr>
        <p:spPr>
          <a:xfrm>
            <a:off x="162000" y="6311009"/>
            <a:ext cx="8651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Guyue Huang, et al. GE-SpMM: general-purpose sparse matrix-matrix multiplication on GPUs for graph neural networks[C].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SC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. 2020.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Abadal S. et al. Computing Graph Neural Networks: A Survey from Algorithms to Accelerators[J]. arXiv:2010.00130.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Jia Z, et al. A Distributed Multi-GPU System for Fast Graph Processing[C]. VLDB. 2017.</a:t>
            </a:r>
          </a:p>
        </p:txBody>
      </p:sp>
    </p:spTree>
    <p:extLst>
      <p:ext uri="{BB962C8B-B14F-4D97-AF65-F5344CB8AC3E}">
        <p14:creationId xmlns:p14="http://schemas.microsoft.com/office/powerpoint/2010/main" val="231704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13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8345D95-CB91-4731-BAF0-03B6DB0A6CEF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52565F-0C00-49C4-9239-08903493A62C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Motivation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D6DA9399-2992-4BEA-9C69-E334A8AC8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C5F91C77-7272-4F2E-997C-B49F284C4A60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60B4961F-B3B8-4A58-B67B-AB3193CFD601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79F457B-FFEC-43A9-B1EF-9DD546C917A7}"/>
              </a:ext>
            </a:extLst>
          </p:cNvPr>
          <p:cNvSpPr/>
          <p:nvPr/>
        </p:nvSpPr>
        <p:spPr>
          <a:xfrm>
            <a:off x="281140" y="1629193"/>
            <a:ext cx="82866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Large and Variable Feature Length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不同数据集之间存在区别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一个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不同层之间存在区别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Parameters Shared by Vertices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待训练参数与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Vertex/Feature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的紧耦合性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Alternative Execution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Aggregation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与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Combination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交替的计算模式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258817-F568-4B8C-8B26-DCF8C3A291FF}"/>
              </a:ext>
            </a:extLst>
          </p:cNvPr>
          <p:cNvSpPr/>
          <p:nvPr/>
        </p:nvSpPr>
        <p:spPr>
          <a:xfrm>
            <a:off x="281141" y="810234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Major Different Features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9FC849-3B78-41C8-A99F-C8CB00AC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87" y="2007409"/>
            <a:ext cx="1729978" cy="28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0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14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E6EA6A-3AAC-4EA4-8617-530AA9B93FFE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8C60684-61B4-452F-8282-FC51CF4ADF17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8D4A807D-7145-4F4E-A3C0-DB0F7475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F390F6DC-BA3A-406A-842C-1F6885982F45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614721DE-3839-4B56-8D15-2B953CDC9322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FB6709D-3991-47C6-BE6D-06A01D3EDA40}"/>
              </a:ext>
            </a:extLst>
          </p:cNvPr>
          <p:cNvSpPr/>
          <p:nvPr/>
        </p:nvSpPr>
        <p:spPr>
          <a:xfrm>
            <a:off x="281141" y="810234"/>
            <a:ext cx="4418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NeuGraph – Key Techniques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6B4F88-F255-4DA6-A032-EEDEFA64914E}"/>
              </a:ext>
            </a:extLst>
          </p:cNvPr>
          <p:cNvSpPr/>
          <p:nvPr/>
        </p:nvSpPr>
        <p:spPr>
          <a:xfrm>
            <a:off x="300550" y="1645548"/>
            <a:ext cx="7344849" cy="384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 model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for graph-based neural networks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通用性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-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以点为中心（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Vertex-centric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）的数据流模型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Chunk-based dataflow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graph translation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可拓展性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-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大图的划分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/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计算任务的划分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Chain-based</a:t>
            </a:r>
            <a:r>
              <a:rPr lang="en-US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parallel streaming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通信效率 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-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对多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GPU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的支持，结合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模型实现流水线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Highly-optimized graph propagation operators</a:t>
            </a:r>
          </a:p>
          <a:p>
            <a:pPr marL="360000" defTabSz="685766">
              <a:lnSpc>
                <a:spcPct val="130000"/>
              </a:lnSpc>
              <a:spcBef>
                <a:spcPts val="750"/>
              </a:spcBef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为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模型设计和优化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98203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15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A8C496-78A5-48A0-BACC-ABA5B139AA3E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FE7E8B7-7918-4C5A-89AF-0ADE736A12D3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15" name="Google Shape;863;p65">
              <a:extLst>
                <a:ext uri="{FF2B5EF4-FFF2-40B4-BE49-F238E27FC236}">
                  <a16:creationId xmlns:a16="http://schemas.microsoft.com/office/drawing/2014/main" id="{A0473B7D-C012-4D22-BDF1-47E8DF14B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7" name="Google Shape;864;p65">
                <a:extLst>
                  <a:ext uri="{FF2B5EF4-FFF2-40B4-BE49-F238E27FC236}">
                    <a16:creationId xmlns:a16="http://schemas.microsoft.com/office/drawing/2014/main" id="{36B9DD86-51E3-43C4-80FE-551E07063BB8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65;p65">
                <a:extLst>
                  <a:ext uri="{FF2B5EF4-FFF2-40B4-BE49-F238E27FC236}">
                    <a16:creationId xmlns:a16="http://schemas.microsoft.com/office/drawing/2014/main" id="{41180838-1B43-4A6C-B759-1AE3545A3A04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7A70E8A-ADDA-4976-97E1-D9D229F0797E}"/>
              </a:ext>
            </a:extLst>
          </p:cNvPr>
          <p:cNvSpPr/>
          <p:nvPr/>
        </p:nvSpPr>
        <p:spPr>
          <a:xfrm>
            <a:off x="281141" y="810234"/>
            <a:ext cx="3406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 Abstraction</a:t>
            </a:r>
          </a:p>
        </p:txBody>
      </p:sp>
      <p:pic>
        <p:nvPicPr>
          <p:cNvPr id="24" name="Picture 29">
            <a:extLst>
              <a:ext uri="{FF2B5EF4-FFF2-40B4-BE49-F238E27FC236}">
                <a16:creationId xmlns:a16="http://schemas.microsoft.com/office/drawing/2014/main" id="{2FB88EF0-8D93-4D6F-8F8C-D259D99F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49" y="4328079"/>
            <a:ext cx="1675820" cy="1936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9E0B46-9283-4BC4-9673-07E05E6C8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9" y="1267584"/>
            <a:ext cx="4289886" cy="351921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C64C5E7-579D-41AF-B7F3-60F90085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1" y="2680724"/>
            <a:ext cx="3468888" cy="19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16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A8C496-78A5-48A0-BACC-ABA5B139AA3E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FE7E8B7-7918-4C5A-89AF-0ADE736A12D3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15" name="Google Shape;863;p65">
              <a:extLst>
                <a:ext uri="{FF2B5EF4-FFF2-40B4-BE49-F238E27FC236}">
                  <a16:creationId xmlns:a16="http://schemas.microsoft.com/office/drawing/2014/main" id="{A0473B7D-C012-4D22-BDF1-47E8DF14B7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7" name="Google Shape;864;p65">
                <a:extLst>
                  <a:ext uri="{FF2B5EF4-FFF2-40B4-BE49-F238E27FC236}">
                    <a16:creationId xmlns:a16="http://schemas.microsoft.com/office/drawing/2014/main" id="{36B9DD86-51E3-43C4-80FE-551E07063BB8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65;p65">
                <a:extLst>
                  <a:ext uri="{FF2B5EF4-FFF2-40B4-BE49-F238E27FC236}">
                    <a16:creationId xmlns:a16="http://schemas.microsoft.com/office/drawing/2014/main" id="{41180838-1B43-4A6C-B759-1AE3545A3A04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7A70E8A-ADDA-4976-97E1-D9D229F0797E}"/>
              </a:ext>
            </a:extLst>
          </p:cNvPr>
          <p:cNvSpPr/>
          <p:nvPr/>
        </p:nvSpPr>
        <p:spPr>
          <a:xfrm>
            <a:off x="281141" y="810234"/>
            <a:ext cx="3406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 Abstraction</a:t>
            </a:r>
          </a:p>
        </p:txBody>
      </p:sp>
      <p:pic>
        <p:nvPicPr>
          <p:cNvPr id="24" name="Picture 29">
            <a:extLst>
              <a:ext uri="{FF2B5EF4-FFF2-40B4-BE49-F238E27FC236}">
                <a16:creationId xmlns:a16="http://schemas.microsoft.com/office/drawing/2014/main" id="{2FB88EF0-8D93-4D6F-8F8C-D259D99F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49" y="4328079"/>
            <a:ext cx="1675820" cy="1936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9B1DD8-239C-4680-AE5A-0D07BE92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74" y="1162854"/>
            <a:ext cx="3854385" cy="45322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107E2C8-588E-4A6E-A508-E1021EEFC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1" y="1815512"/>
            <a:ext cx="3993443" cy="32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7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17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A09FD5-B87E-4769-95CB-D6D476162550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1FC5880-B4C1-4162-8ADC-5D99947F5E44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25" name="Google Shape;863;p65">
              <a:extLst>
                <a:ext uri="{FF2B5EF4-FFF2-40B4-BE49-F238E27FC236}">
                  <a16:creationId xmlns:a16="http://schemas.microsoft.com/office/drawing/2014/main" id="{9D3BBF47-6754-4C6F-8A34-F61B3AB0E9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26" name="Google Shape;864;p65">
                <a:extLst>
                  <a:ext uri="{FF2B5EF4-FFF2-40B4-BE49-F238E27FC236}">
                    <a16:creationId xmlns:a16="http://schemas.microsoft.com/office/drawing/2014/main" id="{604A4DEE-4E2A-4CA2-A74F-6022BB1D3A6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65;p65">
                <a:extLst>
                  <a:ext uri="{FF2B5EF4-FFF2-40B4-BE49-F238E27FC236}">
                    <a16:creationId xmlns:a16="http://schemas.microsoft.com/office/drawing/2014/main" id="{E7F81051-4343-4A44-9201-60A1315A57BC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4" name="Picture 29">
            <a:extLst>
              <a:ext uri="{FF2B5EF4-FFF2-40B4-BE49-F238E27FC236}">
                <a16:creationId xmlns:a16="http://schemas.microsoft.com/office/drawing/2014/main" id="{5B520785-CAEE-4962-9D33-AE49AE21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49" y="4328079"/>
            <a:ext cx="1675820" cy="1936200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E50702-543C-44BA-9C60-43F6D8868E44}"/>
              </a:ext>
            </a:extLst>
          </p:cNvPr>
          <p:cNvGrpSpPr/>
          <p:nvPr/>
        </p:nvGrpSpPr>
        <p:grpSpPr>
          <a:xfrm>
            <a:off x="484593" y="1162854"/>
            <a:ext cx="7592366" cy="4532292"/>
            <a:chOff x="484593" y="1162854"/>
            <a:chExt cx="7592366" cy="4532292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7306BBE-19D8-4144-9DA4-22B3E34E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574" y="1162854"/>
              <a:ext cx="3854385" cy="4532292"/>
            </a:xfrm>
            <a:prstGeom prst="rect">
              <a:avLst/>
            </a:prstGeom>
          </p:spPr>
        </p:pic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482E7B7E-E5FE-4B2C-B28D-D68FE3339933}"/>
                </a:ext>
              </a:extLst>
            </p:cNvPr>
            <p:cNvSpPr txBox="1"/>
            <p:nvPr/>
          </p:nvSpPr>
          <p:spPr>
            <a:xfrm>
              <a:off x="492817" y="1811046"/>
              <a:ext cx="2926339" cy="817596"/>
            </a:xfrm>
            <a:prstGeom prst="rect">
              <a:avLst/>
            </a:prstGeom>
            <a:noFill/>
            <a:ln w="28575">
              <a:solidFill>
                <a:srgbClr val="00B653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 Operations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transparent to users</a:t>
              </a:r>
              <a:endPara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585A3A05-5615-4EC0-B825-1BCADA55782F}"/>
                </a:ext>
              </a:extLst>
            </p:cNvPr>
            <p:cNvSpPr txBox="1"/>
            <p:nvPr/>
          </p:nvSpPr>
          <p:spPr>
            <a:xfrm>
              <a:off x="484593" y="3871585"/>
              <a:ext cx="3040679" cy="1177695"/>
            </a:xfrm>
            <a:prstGeom prst="rect">
              <a:avLst/>
            </a:prstGeom>
            <a:noFill/>
            <a:ln w="28575">
              <a:solidFill>
                <a:srgbClr val="DD7D18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NN Operations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define NN computation with dataflow</a:t>
              </a:r>
            </a:p>
          </p:txBody>
        </p:sp>
        <p:cxnSp>
          <p:nvCxnSpPr>
            <p:cNvPr id="48" name="Straight Arrow Connector 6">
              <a:extLst>
                <a:ext uri="{FF2B5EF4-FFF2-40B4-BE49-F238E27FC236}">
                  <a16:creationId xmlns:a16="http://schemas.microsoft.com/office/drawing/2014/main" id="{6D5D0CAE-585E-4569-9EB5-A11D9EAF9EA7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3419156" y="1933878"/>
              <a:ext cx="803420" cy="285966"/>
            </a:xfrm>
            <a:prstGeom prst="straightConnector1">
              <a:avLst/>
            </a:prstGeom>
            <a:ln w="25400">
              <a:solidFill>
                <a:srgbClr val="00B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6">
              <a:extLst>
                <a:ext uri="{FF2B5EF4-FFF2-40B4-BE49-F238E27FC236}">
                  <a16:creationId xmlns:a16="http://schemas.microsoft.com/office/drawing/2014/main" id="{79514297-8984-4810-877A-A344354958BE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 flipV="1">
              <a:off x="3419156" y="2219844"/>
              <a:ext cx="820666" cy="1813538"/>
            </a:xfrm>
            <a:prstGeom prst="straightConnector1">
              <a:avLst/>
            </a:prstGeom>
            <a:ln w="25400">
              <a:solidFill>
                <a:srgbClr val="00B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6">
              <a:extLst>
                <a:ext uri="{FF2B5EF4-FFF2-40B4-BE49-F238E27FC236}">
                  <a16:creationId xmlns:a16="http://schemas.microsoft.com/office/drawing/2014/main" id="{13A69AE3-48C0-4D2E-8AB8-75478C2CE3D3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>
              <a:off x="3525272" y="2902732"/>
              <a:ext cx="714550" cy="1557701"/>
            </a:xfrm>
            <a:prstGeom prst="straightConnector1">
              <a:avLst/>
            </a:prstGeom>
            <a:ln w="25400">
              <a:solidFill>
                <a:srgbClr val="DD7D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id="{0D90BF09-B79E-4968-9D02-8485AAEB8552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3525272" y="4460433"/>
              <a:ext cx="714550" cy="471919"/>
            </a:xfrm>
            <a:prstGeom prst="straightConnector1">
              <a:avLst/>
            </a:prstGeom>
            <a:ln w="25400">
              <a:solidFill>
                <a:srgbClr val="DD7D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A96EF4F1-205A-4D20-BC4A-483D30EDF99D}"/>
              </a:ext>
            </a:extLst>
          </p:cNvPr>
          <p:cNvSpPr/>
          <p:nvPr/>
        </p:nvSpPr>
        <p:spPr>
          <a:xfrm>
            <a:off x="281141" y="810234"/>
            <a:ext cx="3406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 Abstraction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1008E6A-8095-48F3-B918-CAE696638E0B}"/>
              </a:ext>
            </a:extLst>
          </p:cNvPr>
          <p:cNvSpPr txBox="1"/>
          <p:nvPr/>
        </p:nvSpPr>
        <p:spPr>
          <a:xfrm>
            <a:off x="162000" y="6311009"/>
            <a:ext cx="865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Zhihui Zhang, et al.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Architectural Implications of Graph Neural Networks. IEEE COMPUTER ARCHITECTURE LETTERS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. 2020.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1585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18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A09FD5-B87E-4769-95CB-D6D476162550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1FC5880-B4C1-4162-8ADC-5D99947F5E44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25" name="Google Shape;863;p65">
              <a:extLst>
                <a:ext uri="{FF2B5EF4-FFF2-40B4-BE49-F238E27FC236}">
                  <a16:creationId xmlns:a16="http://schemas.microsoft.com/office/drawing/2014/main" id="{9D3BBF47-6754-4C6F-8A34-F61B3AB0E9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26" name="Google Shape;864;p65">
                <a:extLst>
                  <a:ext uri="{FF2B5EF4-FFF2-40B4-BE49-F238E27FC236}">
                    <a16:creationId xmlns:a16="http://schemas.microsoft.com/office/drawing/2014/main" id="{604A4DEE-4E2A-4CA2-A74F-6022BB1D3A6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65;p65">
                <a:extLst>
                  <a:ext uri="{FF2B5EF4-FFF2-40B4-BE49-F238E27FC236}">
                    <a16:creationId xmlns:a16="http://schemas.microsoft.com/office/drawing/2014/main" id="{E7F81051-4343-4A44-9201-60A1315A57BC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Speech Bubble: Oval 13">
            <a:extLst>
              <a:ext uri="{FF2B5EF4-FFF2-40B4-BE49-F238E27FC236}">
                <a16:creationId xmlns:a16="http://schemas.microsoft.com/office/drawing/2014/main" id="{6E392ABA-8DE8-4AD0-8C58-D35E1A057385}"/>
              </a:ext>
            </a:extLst>
          </p:cNvPr>
          <p:cNvSpPr/>
          <p:nvPr/>
        </p:nvSpPr>
        <p:spPr>
          <a:xfrm>
            <a:off x="3169404" y="1514030"/>
            <a:ext cx="1699260" cy="670451"/>
          </a:xfrm>
          <a:prstGeom prst="wedgeEllipseCallout">
            <a:avLst>
              <a:gd name="adj1" fmla="val -43703"/>
              <a:gd name="adj2" fmla="val 129311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Scatter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ApplyEdge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8" name="Speech Bubble: Oval 14">
            <a:extLst>
              <a:ext uri="{FF2B5EF4-FFF2-40B4-BE49-F238E27FC236}">
                <a16:creationId xmlns:a16="http://schemas.microsoft.com/office/drawing/2014/main" id="{372D3E7A-E87C-4015-85BF-3932C092BF38}"/>
              </a:ext>
            </a:extLst>
          </p:cNvPr>
          <p:cNvSpPr/>
          <p:nvPr/>
        </p:nvSpPr>
        <p:spPr>
          <a:xfrm>
            <a:off x="1106527" y="1547543"/>
            <a:ext cx="1699260" cy="550089"/>
          </a:xfrm>
          <a:prstGeom prst="wedgeEllipseCallout">
            <a:avLst>
              <a:gd name="adj1" fmla="val 1323"/>
              <a:gd name="adj2" fmla="val 152920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Gather</a:t>
            </a:r>
          </a:p>
        </p:txBody>
      </p:sp>
      <p:sp>
        <p:nvSpPr>
          <p:cNvPr id="30" name="Speech Bubble: Oval 15">
            <a:extLst>
              <a:ext uri="{FF2B5EF4-FFF2-40B4-BE49-F238E27FC236}">
                <a16:creationId xmlns:a16="http://schemas.microsoft.com/office/drawing/2014/main" id="{2436C8F0-3DBD-44BA-975D-22FF3500D384}"/>
              </a:ext>
            </a:extLst>
          </p:cNvPr>
          <p:cNvSpPr/>
          <p:nvPr/>
        </p:nvSpPr>
        <p:spPr>
          <a:xfrm>
            <a:off x="1504069" y="5189139"/>
            <a:ext cx="1981200" cy="550089"/>
          </a:xfrm>
          <a:prstGeom prst="wedgeEllipseCallout">
            <a:avLst>
              <a:gd name="adj1" fmla="val 37687"/>
              <a:gd name="adj2" fmla="val -203692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600" kern="0" dirty="0" err="1">
                <a:solidFill>
                  <a:prstClr val="whit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ApplyVertex</a:t>
            </a:r>
            <a:endParaRPr lang="en-US" sz="1600" kern="0" dirty="0">
              <a:solidFill>
                <a:prstClr val="whit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C44504-242C-4F99-B2A3-6E5F7E0864CC}"/>
              </a:ext>
            </a:extLst>
          </p:cNvPr>
          <p:cNvSpPr/>
          <p:nvPr/>
        </p:nvSpPr>
        <p:spPr>
          <a:xfrm>
            <a:off x="281141" y="810234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Example: GCN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F92B5AA-A126-4277-9BF0-3182D50ECB79}"/>
              </a:ext>
            </a:extLst>
          </p:cNvPr>
          <p:cNvGrpSpPr/>
          <p:nvPr/>
        </p:nvGrpSpPr>
        <p:grpSpPr>
          <a:xfrm>
            <a:off x="5224956" y="1963512"/>
            <a:ext cx="3619500" cy="3026223"/>
            <a:chOff x="5196820" y="1963512"/>
            <a:chExt cx="3619500" cy="302622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0F43F4C-2F0F-4737-8548-085E2FB26EA3}"/>
                </a:ext>
              </a:extLst>
            </p:cNvPr>
            <p:cNvGrpSpPr/>
            <p:nvPr/>
          </p:nvGrpSpPr>
          <p:grpSpPr>
            <a:xfrm>
              <a:off x="5196820" y="1963512"/>
              <a:ext cx="3619500" cy="3026223"/>
              <a:chOff x="5290604" y="1963512"/>
              <a:chExt cx="3619500" cy="3026223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630D973-47D9-4506-A463-40F66292083D}"/>
                  </a:ext>
                </a:extLst>
              </p:cNvPr>
              <p:cNvSpPr/>
              <p:nvPr/>
            </p:nvSpPr>
            <p:spPr>
              <a:xfrm>
                <a:off x="5290604" y="1963512"/>
                <a:ext cx="3619500" cy="302622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18A5CA0-FA28-43F0-AD74-A1DB4A26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700" y="2036327"/>
                <a:ext cx="3474723" cy="2880000"/>
              </a:xfrm>
              <a:prstGeom prst="rect">
                <a:avLst/>
              </a:prstGeom>
            </p:spPr>
          </p:pic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F31749F-4167-496A-AF48-A22D349509A6}"/>
                </a:ext>
              </a:extLst>
            </p:cNvPr>
            <p:cNvSpPr txBox="1"/>
            <p:nvPr/>
          </p:nvSpPr>
          <p:spPr>
            <a:xfrm>
              <a:off x="8067616" y="3539997"/>
              <a:ext cx="6740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Courier New" panose="02070309020205020404" pitchFamily="49" charset="0"/>
                  <a:cs typeface="Courier New" panose="02070309020205020404" pitchFamily="49" charset="0"/>
                </a:rPr>
                <a:t>mean</a:t>
              </a:r>
              <a:endParaRPr lang="zh-CN" altLang="en-US" sz="14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D382D00-5082-41E1-835B-B0A7B3BFB155}"/>
              </a:ext>
            </a:extLst>
          </p:cNvPr>
          <p:cNvGrpSpPr/>
          <p:nvPr/>
        </p:nvGrpSpPr>
        <p:grpSpPr>
          <a:xfrm>
            <a:off x="419163" y="2652660"/>
            <a:ext cx="4702976" cy="1734709"/>
            <a:chOff x="4120861" y="2929033"/>
            <a:chExt cx="4779588" cy="1762968"/>
          </a:xfrm>
        </p:grpSpPr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95C9EE5B-77FA-4F6C-A209-0FFC1E5F02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6495893"/>
                </p:ext>
              </p:extLst>
            </p:nvPr>
          </p:nvGraphicFramePr>
          <p:xfrm>
            <a:off x="4120861" y="3482620"/>
            <a:ext cx="3340100" cy="623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9" name="AxMath" r:id="rId5" imgW="1785960" imgH="333720" progId="Equation.AxMath">
                    <p:embed/>
                  </p:oleObj>
                </mc:Choice>
                <mc:Fallback>
                  <p:oleObj name="AxMath" r:id="rId5" imgW="1785960" imgH="333720" progId="Equation.AxMath">
                    <p:embed/>
                    <p:pic>
                      <p:nvPicPr>
                        <p:cNvPr id="107" name="对象 106">
                          <a:extLst>
                            <a:ext uri="{FF2B5EF4-FFF2-40B4-BE49-F238E27FC236}">
                              <a16:creationId xmlns:a16="http://schemas.microsoft.com/office/drawing/2014/main" id="{C6A84389-078D-4FA4-AEC0-C073355CA4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20861" y="3482620"/>
                          <a:ext cx="3340100" cy="623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7B1C1D72-52D3-4783-B09A-1692D5534A86}"/>
                </a:ext>
              </a:extLst>
            </p:cNvPr>
            <p:cNvSpPr/>
            <p:nvPr/>
          </p:nvSpPr>
          <p:spPr>
            <a:xfrm rot="5400000">
              <a:off x="5844300" y="2501458"/>
              <a:ext cx="115319" cy="1949039"/>
            </a:xfrm>
            <a:prstGeom prst="lef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7106BCD-FFA4-4E6E-AE9A-BCC07A974FA5}"/>
                </a:ext>
              </a:extLst>
            </p:cNvPr>
            <p:cNvSpPr txBox="1"/>
            <p:nvPr/>
          </p:nvSpPr>
          <p:spPr>
            <a:xfrm>
              <a:off x="4385172" y="2929033"/>
              <a:ext cx="714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Aggr.</a:t>
              </a:r>
              <a:endPara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7" name="左大括号 36">
              <a:extLst>
                <a:ext uri="{FF2B5EF4-FFF2-40B4-BE49-F238E27FC236}">
                  <a16:creationId xmlns:a16="http://schemas.microsoft.com/office/drawing/2014/main" id="{BAB614D8-C608-4408-9832-E236C27AFDCE}"/>
                </a:ext>
              </a:extLst>
            </p:cNvPr>
            <p:cNvSpPr/>
            <p:nvPr/>
          </p:nvSpPr>
          <p:spPr>
            <a:xfrm rot="16200000">
              <a:off x="5691462" y="2506060"/>
              <a:ext cx="175700" cy="3226293"/>
            </a:xfrm>
            <a:prstGeom prst="leftBrace">
              <a:avLst>
                <a:gd name="adj1" fmla="val 8333"/>
                <a:gd name="adj2" fmla="val 93209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B329833-677E-44ED-8450-A5243682DAFA}"/>
                </a:ext>
              </a:extLst>
            </p:cNvPr>
            <p:cNvSpPr txBox="1"/>
            <p:nvPr/>
          </p:nvSpPr>
          <p:spPr>
            <a:xfrm>
              <a:off x="4804126" y="4289564"/>
              <a:ext cx="90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Comb.</a:t>
              </a:r>
              <a:endPara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B5DE4D70-2250-4949-AC71-42706F0C71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9874812"/>
                </p:ext>
              </p:extLst>
            </p:nvPr>
          </p:nvGraphicFramePr>
          <p:xfrm>
            <a:off x="5066921" y="2942649"/>
            <a:ext cx="3833528" cy="402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0" name="AxMath" r:id="rId7" imgW="2467440" imgH="258120" progId="Equation.AxMath">
                    <p:embed/>
                  </p:oleObj>
                </mc:Choice>
                <mc:Fallback>
                  <p:oleObj name="AxMath" r:id="rId7" imgW="2467440" imgH="258120" progId="Equation.AxMath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3F3852CC-383E-426B-A1BF-7095AEEECB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66921" y="2942649"/>
                          <a:ext cx="3833528" cy="4021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60C13761-83CB-448B-B176-7F130F1717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5996024"/>
                </p:ext>
              </p:extLst>
            </p:nvPr>
          </p:nvGraphicFramePr>
          <p:xfrm>
            <a:off x="5668990" y="4289901"/>
            <a:ext cx="2225635" cy="40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1" name="AxMath" r:id="rId9" imgW="1380240" imgH="249840" progId="Equation.AxMath">
                    <p:embed/>
                  </p:oleObj>
                </mc:Choice>
                <mc:Fallback>
                  <p:oleObj name="AxMath" r:id="rId9" imgW="1380240" imgH="24984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40888E09-DC00-4845-B955-A085D89C4C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68990" y="4289901"/>
                          <a:ext cx="2225635" cy="40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34">
            <a:extLst>
              <a:ext uri="{FF2B5EF4-FFF2-40B4-BE49-F238E27FC236}">
                <a16:creationId xmlns:a16="http://schemas.microsoft.com/office/drawing/2014/main" id="{05E26297-6372-43C2-A0E2-40DC50819A4D}"/>
              </a:ext>
            </a:extLst>
          </p:cNvPr>
          <p:cNvSpPr/>
          <p:nvPr/>
        </p:nvSpPr>
        <p:spPr>
          <a:xfrm>
            <a:off x="5685464" y="1557773"/>
            <a:ext cx="2693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单层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GCN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的正向传播</a:t>
            </a:r>
            <a:endParaRPr 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9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851CD6-15E2-4138-940B-ACE39756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B026C0-C703-4665-8752-D400ED272690}"/>
              </a:ext>
            </a:extLst>
          </p:cNvPr>
          <p:cNvSpPr/>
          <p:nvPr/>
        </p:nvSpPr>
        <p:spPr>
          <a:xfrm>
            <a:off x="281141" y="810234"/>
            <a:ext cx="2961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Example: GG-NN</a:t>
            </a:r>
            <a:r>
              <a:rPr lang="en-US" altLang="zh-CN" sz="2400" b="1" baseline="30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[1]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A114666-5EC3-4503-906C-0AD37E80E7A0}"/>
              </a:ext>
            </a:extLst>
          </p:cNvPr>
          <p:cNvSpPr txBox="1"/>
          <p:nvPr/>
        </p:nvSpPr>
        <p:spPr>
          <a:xfrm>
            <a:off x="162000" y="6311009"/>
            <a:ext cx="7673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Y. Li et al. Gated Graph Sequence Neural Networks.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ICLR. 2016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59B518-9F0C-4639-A5E1-3193F5BF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7" y="1631454"/>
            <a:ext cx="8633425" cy="4320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62D4B8E-59FB-4CB1-B45D-868193A405CB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7887C8-FD7D-4DFA-B6EC-C87AD3BFE362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F9FE30DA-D747-4B52-939A-0A6A56902C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970BF66-F99F-4B44-B91A-ED22DBD02FD6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41E8CD7E-321C-4EDE-AEF9-D8EE97E7D897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5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1D51D54A-17E9-4D35-A618-F96CCEA3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F1BB2CB-922E-497C-91EA-A94F8BDFCBCC}"/>
              </a:ext>
            </a:extLst>
          </p:cNvPr>
          <p:cNvGrpSpPr/>
          <p:nvPr/>
        </p:nvGrpSpPr>
        <p:grpSpPr>
          <a:xfrm>
            <a:off x="1710734" y="1591798"/>
            <a:ext cx="6203905" cy="3674404"/>
            <a:chOff x="1308188" y="1591798"/>
            <a:chExt cx="6909450" cy="3674404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23AEA46-D026-4474-B583-337C4C782F14}"/>
                </a:ext>
              </a:extLst>
            </p:cNvPr>
            <p:cNvSpPr txBox="1"/>
            <p:nvPr/>
          </p:nvSpPr>
          <p:spPr>
            <a:xfrm>
              <a:off x="1602002" y="1591798"/>
              <a:ext cx="6615636" cy="3674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200000"/>
                </a:lnSpc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 and Motivation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Programming Abstraction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Evaluation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Conclusion and Thoughts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354517B-8CD8-4BE4-AC7D-5C05CDB42420}"/>
                </a:ext>
              </a:extLst>
            </p:cNvPr>
            <p:cNvGrpSpPr/>
            <p:nvPr/>
          </p:nvGrpSpPr>
          <p:grpSpPr>
            <a:xfrm>
              <a:off x="1308188" y="1978771"/>
              <a:ext cx="222694" cy="3106080"/>
              <a:chOff x="1308188" y="1978771"/>
              <a:chExt cx="222694" cy="3106080"/>
            </a:xfrm>
          </p:grpSpPr>
          <p:grpSp>
            <p:nvGrpSpPr>
              <p:cNvPr id="35" name="Google Shape;863;p65">
                <a:extLst>
                  <a:ext uri="{FF2B5EF4-FFF2-40B4-BE49-F238E27FC236}">
                    <a16:creationId xmlns:a16="http://schemas.microsoft.com/office/drawing/2014/main" id="{C2DAB2EF-7749-409B-A5E6-460E47A209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08188" y="1978771"/>
                <a:ext cx="211772" cy="180000"/>
                <a:chOff x="4660325" y="1866850"/>
                <a:chExt cx="68350" cy="58100"/>
              </a:xfrm>
            </p:grpSpPr>
            <p:sp>
              <p:nvSpPr>
                <p:cNvPr id="40" name="Google Shape;864;p65">
                  <a:extLst>
                    <a:ext uri="{FF2B5EF4-FFF2-40B4-BE49-F238E27FC236}">
                      <a16:creationId xmlns:a16="http://schemas.microsoft.com/office/drawing/2014/main" id="{7A36B042-99B5-4575-BF97-B594B3EA587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865;p65">
                  <a:extLst>
                    <a:ext uri="{FF2B5EF4-FFF2-40B4-BE49-F238E27FC236}">
                      <a16:creationId xmlns:a16="http://schemas.microsoft.com/office/drawing/2014/main" id="{CA8F8B21-3D8B-48B1-98D7-2F31FE9177A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B853AA1E-EF1F-4A0F-892B-A267AEB8CB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19110" y="2710291"/>
                <a:ext cx="211772" cy="180000"/>
                <a:chOff x="4660325" y="1866850"/>
                <a:chExt cx="68350" cy="58100"/>
              </a:xfrm>
            </p:grpSpPr>
            <p:sp>
              <p:nvSpPr>
                <p:cNvPr id="43" name="Google Shape;864;p65">
                  <a:extLst>
                    <a:ext uri="{FF2B5EF4-FFF2-40B4-BE49-F238E27FC236}">
                      <a16:creationId xmlns:a16="http://schemas.microsoft.com/office/drawing/2014/main" id="{223BD54D-2F03-4C21-92EC-D7522C9945C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865;p65">
                  <a:extLst>
                    <a:ext uri="{FF2B5EF4-FFF2-40B4-BE49-F238E27FC236}">
                      <a16:creationId xmlns:a16="http://schemas.microsoft.com/office/drawing/2014/main" id="{3F673383-A7F9-4B0E-BC23-B598A6B8C749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863;p65">
                <a:extLst>
                  <a:ext uri="{FF2B5EF4-FFF2-40B4-BE49-F238E27FC236}">
                    <a16:creationId xmlns:a16="http://schemas.microsoft.com/office/drawing/2014/main" id="{0C85C665-CC86-4760-8412-51236AD8BC3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08188" y="3441811"/>
                <a:ext cx="211772" cy="180000"/>
                <a:chOff x="4660325" y="1866850"/>
                <a:chExt cx="68350" cy="58100"/>
              </a:xfrm>
            </p:grpSpPr>
            <p:sp>
              <p:nvSpPr>
                <p:cNvPr id="46" name="Google Shape;864;p65">
                  <a:extLst>
                    <a:ext uri="{FF2B5EF4-FFF2-40B4-BE49-F238E27FC236}">
                      <a16:creationId xmlns:a16="http://schemas.microsoft.com/office/drawing/2014/main" id="{CE68904D-F4FB-40E5-8DD1-8CFE00F3A4D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865;p65">
                  <a:extLst>
                    <a:ext uri="{FF2B5EF4-FFF2-40B4-BE49-F238E27FC236}">
                      <a16:creationId xmlns:a16="http://schemas.microsoft.com/office/drawing/2014/main" id="{565BE10C-73CB-465D-8BFC-21B51526367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863;p65">
                <a:extLst>
                  <a:ext uri="{FF2B5EF4-FFF2-40B4-BE49-F238E27FC236}">
                    <a16:creationId xmlns:a16="http://schemas.microsoft.com/office/drawing/2014/main" id="{20E5D086-A2A9-45C5-AD31-50048811B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08188" y="4173331"/>
                <a:ext cx="211772" cy="180000"/>
                <a:chOff x="4660325" y="1866850"/>
                <a:chExt cx="68350" cy="58100"/>
              </a:xfrm>
            </p:grpSpPr>
            <p:sp>
              <p:nvSpPr>
                <p:cNvPr id="49" name="Google Shape;864;p65">
                  <a:extLst>
                    <a:ext uri="{FF2B5EF4-FFF2-40B4-BE49-F238E27FC236}">
                      <a16:creationId xmlns:a16="http://schemas.microsoft.com/office/drawing/2014/main" id="{7E3F1B75-555E-4AFB-8BB2-E24C8E00B9F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865;p65">
                  <a:extLst>
                    <a:ext uri="{FF2B5EF4-FFF2-40B4-BE49-F238E27FC236}">
                      <a16:creationId xmlns:a16="http://schemas.microsoft.com/office/drawing/2014/main" id="{3722AD51-646B-4F3B-9A64-2D13C71B77A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863;p65">
                <a:extLst>
                  <a:ext uri="{FF2B5EF4-FFF2-40B4-BE49-F238E27FC236}">
                    <a16:creationId xmlns:a16="http://schemas.microsoft.com/office/drawing/2014/main" id="{BAC33AD5-E7E5-4CED-AE9B-6B2FAD2205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08188" y="4904851"/>
                <a:ext cx="211772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37D77520-4191-426F-BD49-052890BBFBB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2800D986-64B3-46DD-803B-63D55740594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74E771D-8294-48EE-AE0A-C815635D8E21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DC8AC15-33FC-4529-87F2-5AC0E0F3B06F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Outline</a:t>
              </a:r>
            </a:p>
          </p:txBody>
        </p:sp>
        <p:grpSp>
          <p:nvGrpSpPr>
            <p:cNvPr id="36" name="Google Shape;863;p65">
              <a:extLst>
                <a:ext uri="{FF2B5EF4-FFF2-40B4-BE49-F238E27FC236}">
                  <a16:creationId xmlns:a16="http://schemas.microsoft.com/office/drawing/2014/main" id="{28F17E0A-04D6-4E9A-8083-2861793D2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37" name="Google Shape;864;p65">
                <a:extLst>
                  <a:ext uri="{FF2B5EF4-FFF2-40B4-BE49-F238E27FC236}">
                    <a16:creationId xmlns:a16="http://schemas.microsoft.com/office/drawing/2014/main" id="{24324BA9-5F0C-4AF9-AFA6-5E09D9C83650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65;p65">
                <a:extLst>
                  <a:ext uri="{FF2B5EF4-FFF2-40B4-BE49-F238E27FC236}">
                    <a16:creationId xmlns:a16="http://schemas.microsoft.com/office/drawing/2014/main" id="{38E4B025-D752-4FDB-853E-8E4AB0D776A6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205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9CE26-4B9C-4F80-90D1-3FFE164A40CB}"/>
              </a:ext>
            </a:extLst>
          </p:cNvPr>
          <p:cNvSpPr/>
          <p:nvPr/>
        </p:nvSpPr>
        <p:spPr>
          <a:xfrm>
            <a:off x="268615" y="872864"/>
            <a:ext cx="5357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Scaling beyond GPU Memory Limit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F4D58C-5C3E-41DD-8D62-AC3231AD3B24}"/>
              </a:ext>
            </a:extLst>
          </p:cNvPr>
          <p:cNvGrpSpPr/>
          <p:nvPr/>
        </p:nvGrpSpPr>
        <p:grpSpPr>
          <a:xfrm>
            <a:off x="4142776" y="1611107"/>
            <a:ext cx="4225223" cy="4195647"/>
            <a:chOff x="4380158" y="1435868"/>
            <a:chExt cx="4225223" cy="4195647"/>
          </a:xfrm>
        </p:grpSpPr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59905FB5-7B8B-4143-9C3A-817E11F2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230" y="2290986"/>
              <a:ext cx="467100" cy="1315200"/>
            </a:xfrm>
            <a:prstGeom prst="rect">
              <a:avLst/>
            </a:prstGeom>
          </p:spPr>
        </p:pic>
        <p:pic>
          <p:nvPicPr>
            <p:cNvPr id="28" name="Picture 17">
              <a:extLst>
                <a:ext uri="{FF2B5EF4-FFF2-40B4-BE49-F238E27FC236}">
                  <a16:creationId xmlns:a16="http://schemas.microsoft.com/office/drawing/2014/main" id="{982B09C8-4023-469D-8F6E-18A9B868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460" y="2030641"/>
              <a:ext cx="866081" cy="1814400"/>
            </a:xfrm>
            <a:prstGeom prst="rect">
              <a:avLst/>
            </a:prstGeom>
          </p:spPr>
        </p:pic>
        <p:pic>
          <p:nvPicPr>
            <p:cNvPr id="29" name="Picture 21">
              <a:extLst>
                <a:ext uri="{FF2B5EF4-FFF2-40B4-BE49-F238E27FC236}">
                  <a16:creationId xmlns:a16="http://schemas.microsoft.com/office/drawing/2014/main" id="{D613F0C4-12FA-45E1-BFE7-11942F3D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012342" y="3264857"/>
              <a:ext cx="467100" cy="1315200"/>
            </a:xfrm>
            <a:prstGeom prst="rect">
              <a:avLst/>
            </a:prstGeom>
          </p:spPr>
        </p:pic>
        <p:pic>
          <p:nvPicPr>
            <p:cNvPr id="30" name="Picture 16">
              <a:extLst>
                <a:ext uri="{FF2B5EF4-FFF2-40B4-BE49-F238E27FC236}">
                  <a16:creationId xmlns:a16="http://schemas.microsoft.com/office/drawing/2014/main" id="{187E035C-5842-451D-B8EE-7A3A5A3B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9465" y="2025841"/>
              <a:ext cx="1936519" cy="1824000"/>
            </a:xfrm>
            <a:prstGeom prst="rect">
              <a:avLst/>
            </a:prstGeom>
          </p:spPr>
        </p:pic>
        <p:pic>
          <p:nvPicPr>
            <p:cNvPr id="31" name="Picture 32">
              <a:extLst>
                <a:ext uri="{FF2B5EF4-FFF2-40B4-BE49-F238E27FC236}">
                  <a16:creationId xmlns:a16="http://schemas.microsoft.com/office/drawing/2014/main" id="{FA183FA3-4B1B-4525-A3E7-B10866F6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809282">
              <a:off x="4978516" y="1806973"/>
              <a:ext cx="291938" cy="249600"/>
            </a:xfrm>
            <a:prstGeom prst="rect">
              <a:avLst/>
            </a:prstGeom>
          </p:spPr>
        </p:pic>
        <p:pic>
          <p:nvPicPr>
            <p:cNvPr id="32" name="Picture 33">
              <a:extLst>
                <a:ext uri="{FF2B5EF4-FFF2-40B4-BE49-F238E27FC236}">
                  <a16:creationId xmlns:a16="http://schemas.microsoft.com/office/drawing/2014/main" id="{E0A326AB-2552-4BE1-8B6A-1B76717A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1050" y="1777933"/>
              <a:ext cx="301669" cy="278400"/>
            </a:xfrm>
            <a:prstGeom prst="rect">
              <a:avLst/>
            </a:prstGeom>
          </p:spPr>
        </p:pic>
        <p:grpSp>
          <p:nvGrpSpPr>
            <p:cNvPr id="33" name="Group 24">
              <a:extLst>
                <a:ext uri="{FF2B5EF4-FFF2-40B4-BE49-F238E27FC236}">
                  <a16:creationId xmlns:a16="http://schemas.microsoft.com/office/drawing/2014/main" id="{FB1601D7-A869-4E1C-B6E4-ECA648BE7FA2}"/>
                </a:ext>
              </a:extLst>
            </p:cNvPr>
            <p:cNvGrpSpPr/>
            <p:nvPr/>
          </p:nvGrpSpPr>
          <p:grpSpPr>
            <a:xfrm>
              <a:off x="6337415" y="4159096"/>
              <a:ext cx="1848938" cy="1133864"/>
              <a:chOff x="9224578" y="4291974"/>
              <a:chExt cx="1848938" cy="1133864"/>
            </a:xfrm>
          </p:grpSpPr>
          <p:pic>
            <p:nvPicPr>
              <p:cNvPr id="34" name="Picture 5">
                <a:extLst>
                  <a:ext uri="{FF2B5EF4-FFF2-40B4-BE49-F238E27FC236}">
                    <a16:creationId xmlns:a16="http://schemas.microsoft.com/office/drawing/2014/main" id="{65D52B1D-F37E-495B-91B8-95045E3E0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4578" y="4291974"/>
                <a:ext cx="1848938" cy="844800"/>
              </a:xfrm>
              <a:prstGeom prst="rect">
                <a:avLst/>
              </a:prstGeom>
            </p:spPr>
          </p:pic>
          <p:pic>
            <p:nvPicPr>
              <p:cNvPr id="36" name="Picture 23">
                <a:extLst>
                  <a:ext uri="{FF2B5EF4-FFF2-40B4-BE49-F238E27FC236}">
                    <a16:creationId xmlns:a16="http://schemas.microsoft.com/office/drawing/2014/main" id="{0D40DF04-89A0-4696-AFFE-C910F1170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9241547" y="5078007"/>
                <a:ext cx="330863" cy="364800"/>
              </a:xfrm>
              <a:prstGeom prst="rect">
                <a:avLst/>
              </a:prstGeom>
            </p:spPr>
          </p:pic>
        </p:grp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FE30B94-F915-477F-949B-AD046AD18AD5}"/>
                </a:ext>
              </a:extLst>
            </p:cNvPr>
            <p:cNvSpPr/>
            <p:nvPr/>
          </p:nvSpPr>
          <p:spPr>
            <a:xfrm>
              <a:off x="4380158" y="1444268"/>
              <a:ext cx="2133138" cy="338554"/>
            </a:xfrm>
            <a:prstGeom prst="rect">
              <a:avLst/>
            </a:prstGeom>
            <a:ln w="19050">
              <a:solidFill>
                <a:srgbClr val="ED7D3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Input Vertex </a:t>
              </a: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Feature</a:t>
              </a:r>
              <a:endParaRPr lang="en-US" sz="16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CA3206E5-6943-4ABF-B04F-D8E44AFBCA1E}"/>
                </a:ext>
              </a:extLst>
            </p:cNvPr>
            <p:cNvSpPr/>
            <p:nvPr/>
          </p:nvSpPr>
          <p:spPr>
            <a:xfrm>
              <a:off x="6990114" y="1435868"/>
              <a:ext cx="1012625" cy="338554"/>
            </a:xfrm>
            <a:prstGeom prst="rect">
              <a:avLst/>
            </a:prstGeom>
            <a:ln w="19050">
              <a:solidFill>
                <a:srgbClr val="4672C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Edges</a:t>
              </a:r>
              <a:endParaRPr lang="en-US" sz="16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F4B38EF3-46D6-4638-8280-55EF4AFA4C68}"/>
                </a:ext>
              </a:extLst>
            </p:cNvPr>
            <p:cNvSpPr/>
            <p:nvPr/>
          </p:nvSpPr>
          <p:spPr>
            <a:xfrm>
              <a:off x="6121155" y="5292961"/>
              <a:ext cx="2484226" cy="338554"/>
            </a:xfrm>
            <a:prstGeom prst="rect">
              <a:avLst/>
            </a:prstGeom>
            <a:ln w="19050">
              <a:solidFill>
                <a:srgbClr val="70AD4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Output Vertex </a:t>
              </a:r>
              <a:r>
                <a:rPr lang="en-US" altLang="zh-CN" sz="16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Feature</a:t>
              </a:r>
              <a:endParaRPr lang="en-US" sz="16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ADE02C-0810-42C9-B8D2-09471D826BFF}"/>
              </a:ext>
            </a:extLst>
          </p:cNvPr>
          <p:cNvGrpSpPr>
            <a:grpSpLocks noChangeAspect="1"/>
          </p:cNvGrpSpPr>
          <p:nvPr/>
        </p:nvGrpSpPr>
        <p:grpSpPr>
          <a:xfrm>
            <a:off x="824246" y="2296543"/>
            <a:ext cx="2707151" cy="2700000"/>
            <a:chOff x="542152" y="1942945"/>
            <a:chExt cx="3396207" cy="3387236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3093AFF3-948F-4226-9DA4-AFA702F4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53545" y="2174871"/>
              <a:ext cx="807694" cy="825600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03C5D28A-6B4E-4A10-A36B-F3A7E9E2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5057" y="2477271"/>
              <a:ext cx="1167750" cy="220800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83796554-CBC8-4F52-8CF0-CACB2041A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8063" y="2174871"/>
              <a:ext cx="807694" cy="8256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0FEF1F82-BF7A-430D-9B0A-931CA057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0000" y="2931991"/>
              <a:ext cx="223819" cy="1142400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9DF15F6B-48CC-4A03-9410-57493AD35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8063" y="4029922"/>
              <a:ext cx="807694" cy="825600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8563B0B7-91AF-45A8-A897-409F115A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49337" y="2845467"/>
              <a:ext cx="1381838" cy="1353600"/>
            </a:xfrm>
            <a:prstGeom prst="rect">
              <a:avLst/>
            </a:prstGeom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2C8B66DB-35F4-4158-9EB6-AF1C5383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08687" y="2931991"/>
              <a:ext cx="223819" cy="1142400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71D95599-EB6D-4CDF-B048-7CE8F97E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3573" y="2931991"/>
              <a:ext cx="223819" cy="1142400"/>
            </a:xfrm>
            <a:prstGeom prst="rect">
              <a:avLst/>
            </a:prstGeom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DF4E757D-C5E5-47C5-AD77-E24B2A05C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53545" y="4035725"/>
              <a:ext cx="807694" cy="8256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3B0A7AA-B192-40D2-9FCB-F9EB1F0D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2152" y="1942945"/>
              <a:ext cx="3396207" cy="2755200"/>
            </a:xfrm>
            <a:prstGeom prst="rect">
              <a:avLst/>
            </a:prstGeom>
          </p:spPr>
        </p:pic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8D3D9243-8B0A-4DF0-BF12-ECFB12BC4307}"/>
                </a:ext>
              </a:extLst>
            </p:cNvPr>
            <p:cNvSpPr/>
            <p:nvPr/>
          </p:nvSpPr>
          <p:spPr>
            <a:xfrm>
              <a:off x="966819" y="4930071"/>
              <a:ext cx="2484226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</a:t>
              </a:r>
              <a:endParaRPr 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0A7D3A-96C9-4DCE-B087-34D2973D2A5B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12A4B96-572D-43E1-8837-F3B2DB64B4A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</p:txBody>
        </p:sp>
        <p:grpSp>
          <p:nvGrpSpPr>
            <p:cNvPr id="55" name="Google Shape;863;p65">
              <a:extLst>
                <a:ext uri="{FF2B5EF4-FFF2-40B4-BE49-F238E27FC236}">
                  <a16:creationId xmlns:a16="http://schemas.microsoft.com/office/drawing/2014/main" id="{A7B8451B-42A1-40FB-B4CC-9FD0F61DCF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56" name="Google Shape;864;p65">
                <a:extLst>
                  <a:ext uri="{FF2B5EF4-FFF2-40B4-BE49-F238E27FC236}">
                    <a16:creationId xmlns:a16="http://schemas.microsoft.com/office/drawing/2014/main" id="{F32219F7-718E-41F0-AF87-BF281F711DAF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5;p65">
                <a:extLst>
                  <a:ext uri="{FF2B5EF4-FFF2-40B4-BE49-F238E27FC236}">
                    <a16:creationId xmlns:a16="http://schemas.microsoft.com/office/drawing/2014/main" id="{0598DAF4-F2D9-4CF8-83E5-D3B36E1D610E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705F63A7-3C74-4C9B-9971-EA34231B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</p:spPr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03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9CE26-4B9C-4F80-90D1-3FFE164A40CB}"/>
              </a:ext>
            </a:extLst>
          </p:cNvPr>
          <p:cNvSpPr/>
          <p:nvPr/>
        </p:nvSpPr>
        <p:spPr>
          <a:xfrm>
            <a:off x="268615" y="872864"/>
            <a:ext cx="5357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Scaling beyond GPU Memory Limit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6C1C6-32AD-44C6-90D5-0EB851B25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21" y="1576660"/>
            <a:ext cx="5837724" cy="4141392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7AEBAD-1C12-43A9-A5AC-FE5CB26915CD}"/>
              </a:ext>
            </a:extLst>
          </p:cNvPr>
          <p:cNvGrpSpPr/>
          <p:nvPr/>
        </p:nvGrpSpPr>
        <p:grpSpPr>
          <a:xfrm>
            <a:off x="230054" y="2134641"/>
            <a:ext cx="3164499" cy="3120277"/>
            <a:chOff x="542152" y="1942945"/>
            <a:chExt cx="3396207" cy="3387236"/>
          </a:xfrm>
        </p:grpSpPr>
        <p:pic>
          <p:nvPicPr>
            <p:cNvPr id="61" name="Picture 6">
              <a:extLst>
                <a:ext uri="{FF2B5EF4-FFF2-40B4-BE49-F238E27FC236}">
                  <a16:creationId xmlns:a16="http://schemas.microsoft.com/office/drawing/2014/main" id="{EE0705CC-22A5-4593-8EA1-E8FE883F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3545" y="2174871"/>
              <a:ext cx="807694" cy="825600"/>
            </a:xfrm>
            <a:prstGeom prst="rect">
              <a:avLst/>
            </a:prstGeom>
          </p:spPr>
        </p:pic>
        <p:pic>
          <p:nvPicPr>
            <p:cNvPr id="62" name="Picture 7">
              <a:extLst>
                <a:ext uri="{FF2B5EF4-FFF2-40B4-BE49-F238E27FC236}">
                  <a16:creationId xmlns:a16="http://schemas.microsoft.com/office/drawing/2014/main" id="{FF9CD65A-0EA0-4E77-AA06-26DA1347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057" y="2477271"/>
              <a:ext cx="1167750" cy="220800"/>
            </a:xfrm>
            <a:prstGeom prst="rect">
              <a:avLst/>
            </a:prstGeom>
          </p:spPr>
        </p:pic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124B6519-F15E-4ACD-AAEC-F99848EA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063" y="2174871"/>
              <a:ext cx="807694" cy="825600"/>
            </a:xfrm>
            <a:prstGeom prst="rect">
              <a:avLst/>
            </a:prstGeom>
          </p:spPr>
        </p:pic>
        <p:pic>
          <p:nvPicPr>
            <p:cNvPr id="64" name="Picture 9">
              <a:extLst>
                <a:ext uri="{FF2B5EF4-FFF2-40B4-BE49-F238E27FC236}">
                  <a16:creationId xmlns:a16="http://schemas.microsoft.com/office/drawing/2014/main" id="{3BDA60F7-E026-434E-9132-21B67D06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0000" y="2931991"/>
              <a:ext cx="223819" cy="1142400"/>
            </a:xfrm>
            <a:prstGeom prst="rect">
              <a:avLst/>
            </a:prstGeom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4E4837EE-E044-4F0A-B781-FEC77EFB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063" y="4029922"/>
              <a:ext cx="807694" cy="825600"/>
            </a:xfrm>
            <a:prstGeom prst="rect">
              <a:avLst/>
            </a:prstGeom>
          </p:spPr>
        </p:pic>
        <p:pic>
          <p:nvPicPr>
            <p:cNvPr id="66" name="Picture 11">
              <a:extLst>
                <a:ext uri="{FF2B5EF4-FFF2-40B4-BE49-F238E27FC236}">
                  <a16:creationId xmlns:a16="http://schemas.microsoft.com/office/drawing/2014/main" id="{2FC4C18D-C229-4E6C-AD3E-4BA3974EF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9337" y="2845467"/>
              <a:ext cx="1381838" cy="1353600"/>
            </a:xfrm>
            <a:prstGeom prst="rect">
              <a:avLst/>
            </a:prstGeom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id="{0F9BEDC9-7AA2-4E2E-9EF8-5FEAF4C4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08687" y="2931991"/>
              <a:ext cx="223819" cy="1142400"/>
            </a:xfrm>
            <a:prstGeom prst="rect">
              <a:avLst/>
            </a:prstGeom>
          </p:spPr>
        </p:pic>
        <p:pic>
          <p:nvPicPr>
            <p:cNvPr id="68" name="Picture 13">
              <a:extLst>
                <a:ext uri="{FF2B5EF4-FFF2-40B4-BE49-F238E27FC236}">
                  <a16:creationId xmlns:a16="http://schemas.microsoft.com/office/drawing/2014/main" id="{E9DFACEB-F351-4891-AD11-29FADFFA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3573" y="2931991"/>
              <a:ext cx="223819" cy="1142400"/>
            </a:xfrm>
            <a:prstGeom prst="rect">
              <a:avLst/>
            </a:prstGeom>
          </p:spPr>
        </p:pic>
        <p:pic>
          <p:nvPicPr>
            <p:cNvPr id="69" name="Picture 14">
              <a:extLst>
                <a:ext uri="{FF2B5EF4-FFF2-40B4-BE49-F238E27FC236}">
                  <a16:creationId xmlns:a16="http://schemas.microsoft.com/office/drawing/2014/main" id="{33DA880C-ADB2-4496-A124-E1BC645F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53545" y="4035725"/>
              <a:ext cx="807694" cy="825600"/>
            </a:xfrm>
            <a:prstGeom prst="rect">
              <a:avLst/>
            </a:prstGeom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45003FB8-2506-4D40-820D-C3B2F57B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2152" y="1942945"/>
              <a:ext cx="3396207" cy="2755200"/>
            </a:xfrm>
            <a:prstGeom prst="rect">
              <a:avLst/>
            </a:prstGeom>
          </p:spPr>
        </p:pic>
        <p:sp>
          <p:nvSpPr>
            <p:cNvPr id="71" name="Rectangle 34">
              <a:extLst>
                <a:ext uri="{FF2B5EF4-FFF2-40B4-BE49-F238E27FC236}">
                  <a16:creationId xmlns:a16="http://schemas.microsoft.com/office/drawing/2014/main" id="{643EADF1-7EEE-4DA5-A632-77AF92690CB1}"/>
                </a:ext>
              </a:extLst>
            </p:cNvPr>
            <p:cNvSpPr/>
            <p:nvPr/>
          </p:nvSpPr>
          <p:spPr>
            <a:xfrm>
              <a:off x="966819" y="4930071"/>
              <a:ext cx="2484226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</a:t>
              </a:r>
              <a:endParaRPr lang="en-US" sz="2000" dirty="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A751EF6-AB56-4E61-B931-1FFE9D8D350A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D4DFBA3-21D8-4A4C-9270-D7D548FF9C38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</p:txBody>
        </p:sp>
        <p:grpSp>
          <p:nvGrpSpPr>
            <p:cNvPr id="84" name="Google Shape;863;p65">
              <a:extLst>
                <a:ext uri="{FF2B5EF4-FFF2-40B4-BE49-F238E27FC236}">
                  <a16:creationId xmlns:a16="http://schemas.microsoft.com/office/drawing/2014/main" id="{ABB350D1-5759-4EC3-B25C-9C977EC3D4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85" name="Google Shape;864;p65">
                <a:extLst>
                  <a:ext uri="{FF2B5EF4-FFF2-40B4-BE49-F238E27FC236}">
                    <a16:creationId xmlns:a16="http://schemas.microsoft.com/office/drawing/2014/main" id="{AE66FA41-9507-441E-BEE2-8ED2261E44F1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5;p65">
                <a:extLst>
                  <a:ext uri="{FF2B5EF4-FFF2-40B4-BE49-F238E27FC236}">
                    <a16:creationId xmlns:a16="http://schemas.microsoft.com/office/drawing/2014/main" id="{3A26F109-D972-4166-8CB4-190AD7092E30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ADA67582-048A-4C82-BC53-6ABAD715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</p:spPr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26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9CE26-4B9C-4F80-90D1-3FFE164A40CB}"/>
              </a:ext>
            </a:extLst>
          </p:cNvPr>
          <p:cNvSpPr/>
          <p:nvPr/>
        </p:nvSpPr>
        <p:spPr>
          <a:xfrm>
            <a:off x="268615" y="872864"/>
            <a:ext cx="6279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Chunk-based Dataflow Translation: GCN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C2BC2-C11A-48B7-9FFB-B0ED6E51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5" y="1865240"/>
            <a:ext cx="2286198" cy="2194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F172F1-BFF7-4EFE-A0DE-F8B5CF431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72" y="1865240"/>
            <a:ext cx="6041660" cy="312751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4E068DB-576B-46A4-9A0A-E3C20F4A2E9E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2CD031E-5250-45C1-A0C1-A6577F6A3980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</p:txBody>
        </p:sp>
        <p:grpSp>
          <p:nvGrpSpPr>
            <p:cNvPr id="30" name="Google Shape;863;p65">
              <a:extLst>
                <a:ext uri="{FF2B5EF4-FFF2-40B4-BE49-F238E27FC236}">
                  <a16:creationId xmlns:a16="http://schemas.microsoft.com/office/drawing/2014/main" id="{49F516C9-9EB6-4918-A6CB-5128A52219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31" name="Google Shape;864;p65">
                <a:extLst>
                  <a:ext uri="{FF2B5EF4-FFF2-40B4-BE49-F238E27FC236}">
                    <a16:creationId xmlns:a16="http://schemas.microsoft.com/office/drawing/2014/main" id="{7D19C4D4-0E49-4E6F-9439-BFCB16FCE2C3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65;p65">
                <a:extLst>
                  <a:ext uri="{FF2B5EF4-FFF2-40B4-BE49-F238E27FC236}">
                    <a16:creationId xmlns:a16="http://schemas.microsoft.com/office/drawing/2014/main" id="{9B34E4A9-EE38-4CD2-ACD5-16A1DDF7DC0E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C6FA9A62-B906-488A-BB46-C09B4A20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</p:spPr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22</a:t>
            </a:fld>
            <a:endParaRPr lang="zh-CN" altLang="en-US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07230B50-96E0-4B49-AEC7-5D06ADB0EB1A}"/>
              </a:ext>
            </a:extLst>
          </p:cNvPr>
          <p:cNvSpPr/>
          <p:nvPr/>
        </p:nvSpPr>
        <p:spPr>
          <a:xfrm>
            <a:off x="1316359" y="1451170"/>
            <a:ext cx="619158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</a:t>
            </a:r>
            <a:r>
              <a:rPr lang="en-US" altLang="zh-CN" sz="2000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0</a:t>
            </a:r>
            <a:endParaRPr lang="en-US" sz="2000" baseline="-25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Rectangle 34">
            <a:extLst>
              <a:ext uri="{FF2B5EF4-FFF2-40B4-BE49-F238E27FC236}">
                <a16:creationId xmlns:a16="http://schemas.microsoft.com/office/drawing/2014/main" id="{825B63D6-95BA-46BC-BDA7-07B8015A5B37}"/>
              </a:ext>
            </a:extLst>
          </p:cNvPr>
          <p:cNvSpPr/>
          <p:nvPr/>
        </p:nvSpPr>
        <p:spPr>
          <a:xfrm>
            <a:off x="2176182" y="1451170"/>
            <a:ext cx="538211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</a:t>
            </a:r>
            <a:r>
              <a:rPr lang="en-US" altLang="zh-CN" sz="2000" baseline="-2500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lang="en-US" sz="2000" baseline="-25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62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9CE26-4B9C-4F80-90D1-3FFE164A40CB}"/>
              </a:ext>
            </a:extLst>
          </p:cNvPr>
          <p:cNvSpPr/>
          <p:nvPr/>
        </p:nvSpPr>
        <p:spPr>
          <a:xfrm>
            <a:off x="268615" y="872864"/>
            <a:ext cx="3336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Scaling to Multi-GPU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F94747-5C26-4F59-B04A-D8579320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67" y="1103696"/>
            <a:ext cx="4829907" cy="2145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9FF4F4-4BBC-4396-9840-8EAC85ACD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60"/>
          <a:stretch/>
        </p:blipFill>
        <p:spPr>
          <a:xfrm>
            <a:off x="-5201711" y="872864"/>
            <a:ext cx="4502982" cy="278819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FED8B6-2A52-45B4-9C68-AB976E3E15A5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29819E-61A7-4D82-A33C-A843FD6302BE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</p:txBody>
        </p:sp>
        <p:grpSp>
          <p:nvGrpSpPr>
            <p:cNvPr id="14" name="Google Shape;863;p65">
              <a:extLst>
                <a:ext uri="{FF2B5EF4-FFF2-40B4-BE49-F238E27FC236}">
                  <a16:creationId xmlns:a16="http://schemas.microsoft.com/office/drawing/2014/main" id="{406CBAB6-C00E-4D10-B304-DFF26EFAF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5" name="Google Shape;864;p65">
                <a:extLst>
                  <a:ext uri="{FF2B5EF4-FFF2-40B4-BE49-F238E27FC236}">
                    <a16:creationId xmlns:a16="http://schemas.microsoft.com/office/drawing/2014/main" id="{AE2B7F99-0F36-4BA0-96D9-64958AFCDFA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65;p65">
                <a:extLst>
                  <a:ext uri="{FF2B5EF4-FFF2-40B4-BE49-F238E27FC236}">
                    <a16:creationId xmlns:a16="http://schemas.microsoft.com/office/drawing/2014/main" id="{6C89E533-E5B9-44B9-999C-254BBD65DA95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右箭头 12">
            <a:extLst>
              <a:ext uri="{FF2B5EF4-FFF2-40B4-BE49-F238E27FC236}">
                <a16:creationId xmlns:a16="http://schemas.microsoft.com/office/drawing/2014/main" id="{16DE1180-930A-455F-83FE-F2F36B94E2D6}"/>
              </a:ext>
            </a:extLst>
          </p:cNvPr>
          <p:cNvSpPr/>
          <p:nvPr/>
        </p:nvSpPr>
        <p:spPr>
          <a:xfrm rot="8220328">
            <a:off x="4102715" y="3170602"/>
            <a:ext cx="323600" cy="32948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FC7D5E-901D-4231-B0FB-3503EA3F5431}"/>
              </a:ext>
            </a:extLst>
          </p:cNvPr>
          <p:cNvSpPr/>
          <p:nvPr/>
        </p:nvSpPr>
        <p:spPr>
          <a:xfrm>
            <a:off x="230323" y="1330082"/>
            <a:ext cx="3236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Chain-based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Scheduling</a:t>
            </a:r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95D4A28A-36EB-4A4B-89FB-5CDD823A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</p:spPr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FC98A-8234-4ECE-8872-C906BB653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48" y="3337378"/>
            <a:ext cx="2563528" cy="2806539"/>
          </a:xfrm>
          <a:prstGeom prst="rect">
            <a:avLst/>
          </a:prstGeom>
        </p:spPr>
      </p:pic>
      <p:pic>
        <p:nvPicPr>
          <p:cNvPr id="31" name="Picture 32">
            <a:extLst>
              <a:ext uri="{FF2B5EF4-FFF2-40B4-BE49-F238E27FC236}">
                <a16:creationId xmlns:a16="http://schemas.microsoft.com/office/drawing/2014/main" id="{B21D7EC8-3974-499E-8AC5-0A531155F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2" y="4609891"/>
            <a:ext cx="4503545" cy="284593"/>
          </a:xfrm>
          <a:prstGeom prst="rect">
            <a:avLst/>
          </a:prstGeom>
        </p:spPr>
      </p:pic>
      <p:pic>
        <p:nvPicPr>
          <p:cNvPr id="32" name="Picture 33">
            <a:extLst>
              <a:ext uri="{FF2B5EF4-FFF2-40B4-BE49-F238E27FC236}">
                <a16:creationId xmlns:a16="http://schemas.microsoft.com/office/drawing/2014/main" id="{3284B042-6449-4031-A091-5692FE4F9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2" y="4923822"/>
            <a:ext cx="4503545" cy="284593"/>
          </a:xfrm>
          <a:prstGeom prst="rect">
            <a:avLst/>
          </a:prstGeom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1C706671-A2E9-489B-BE4E-A63C1BA58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2" y="5237753"/>
            <a:ext cx="4503545" cy="284593"/>
          </a:xfrm>
          <a:prstGeom prst="rect">
            <a:avLst/>
          </a:prstGeom>
        </p:spPr>
      </p:pic>
      <p:pic>
        <p:nvPicPr>
          <p:cNvPr id="34" name="Picture 35">
            <a:extLst>
              <a:ext uri="{FF2B5EF4-FFF2-40B4-BE49-F238E27FC236}">
                <a16:creationId xmlns:a16="http://schemas.microsoft.com/office/drawing/2014/main" id="{72BC3B90-302A-4AAE-9CE7-A53EDB0D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2" y="5530890"/>
            <a:ext cx="4503545" cy="284593"/>
          </a:xfrm>
          <a:prstGeom prst="rect">
            <a:avLst/>
          </a:prstGeom>
        </p:spPr>
      </p:pic>
      <p:pic>
        <p:nvPicPr>
          <p:cNvPr id="44" name="Picture 23">
            <a:extLst>
              <a:ext uri="{FF2B5EF4-FFF2-40B4-BE49-F238E27FC236}">
                <a16:creationId xmlns:a16="http://schemas.microsoft.com/office/drawing/2014/main" id="{0F9E3515-F738-453E-AF46-1C928529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82" y="2253673"/>
            <a:ext cx="3233438" cy="2229957"/>
          </a:xfrm>
          <a:prstGeom prst="rect">
            <a:avLst/>
          </a:prstGeom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199A5995-823C-4F8F-820F-3B6AEB56D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51" y="4271466"/>
            <a:ext cx="4503544" cy="1934531"/>
          </a:xfrm>
          <a:prstGeom prst="rect">
            <a:avLst/>
          </a:prstGeom>
        </p:spPr>
      </p:pic>
      <p:pic>
        <p:nvPicPr>
          <p:cNvPr id="46" name="Picture 20">
            <a:extLst>
              <a:ext uri="{FF2B5EF4-FFF2-40B4-BE49-F238E27FC236}">
                <a16:creationId xmlns:a16="http://schemas.microsoft.com/office/drawing/2014/main" id="{0794C595-D679-4021-B12B-9CBCBD38A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751" y="1864360"/>
            <a:ext cx="330251" cy="325797"/>
          </a:xfrm>
          <a:prstGeom prst="rect">
            <a:avLst/>
          </a:prstGeom>
        </p:spPr>
      </p:pic>
      <p:pic>
        <p:nvPicPr>
          <p:cNvPr id="47" name="Picture 21">
            <a:extLst>
              <a:ext uri="{FF2B5EF4-FFF2-40B4-BE49-F238E27FC236}">
                <a16:creationId xmlns:a16="http://schemas.microsoft.com/office/drawing/2014/main" id="{9D2B9FE7-C1C0-44B3-9FFE-CE1A3F207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1452" y="1864360"/>
            <a:ext cx="330251" cy="325797"/>
          </a:xfrm>
          <a:prstGeom prst="rect">
            <a:avLst/>
          </a:prstGeom>
        </p:spPr>
      </p:pic>
      <p:pic>
        <p:nvPicPr>
          <p:cNvPr id="48" name="Picture 25">
            <a:extLst>
              <a:ext uri="{FF2B5EF4-FFF2-40B4-BE49-F238E27FC236}">
                <a16:creationId xmlns:a16="http://schemas.microsoft.com/office/drawing/2014/main" id="{3498DE64-99D0-4405-BA4E-216EFEADC0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6702" y="1861178"/>
            <a:ext cx="330251" cy="325797"/>
          </a:xfrm>
          <a:prstGeom prst="rect">
            <a:avLst/>
          </a:prstGeom>
        </p:spPr>
      </p:pic>
      <p:pic>
        <p:nvPicPr>
          <p:cNvPr id="49" name="Picture 26">
            <a:extLst>
              <a:ext uri="{FF2B5EF4-FFF2-40B4-BE49-F238E27FC236}">
                <a16:creationId xmlns:a16="http://schemas.microsoft.com/office/drawing/2014/main" id="{8E807F6F-371C-4F6C-BE69-AAD10E3E2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952" y="1867542"/>
            <a:ext cx="330251" cy="325797"/>
          </a:xfrm>
          <a:prstGeom prst="rect">
            <a:avLst/>
          </a:prstGeom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4FDA021F-5D8A-424E-9750-664012541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751" y="1864360"/>
            <a:ext cx="330251" cy="325797"/>
          </a:xfrm>
          <a:prstGeom prst="rect">
            <a:avLst/>
          </a:prstGeom>
        </p:spPr>
      </p:pic>
      <p:pic>
        <p:nvPicPr>
          <p:cNvPr id="51" name="Picture 29">
            <a:extLst>
              <a:ext uri="{FF2B5EF4-FFF2-40B4-BE49-F238E27FC236}">
                <a16:creationId xmlns:a16="http://schemas.microsoft.com/office/drawing/2014/main" id="{F6447B1D-1170-4D20-BDFC-44179DF6C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1452" y="1864360"/>
            <a:ext cx="330251" cy="325797"/>
          </a:xfrm>
          <a:prstGeom prst="rect">
            <a:avLst/>
          </a:prstGeom>
        </p:spPr>
      </p:pic>
      <p:pic>
        <p:nvPicPr>
          <p:cNvPr id="52" name="Picture 30">
            <a:extLst>
              <a:ext uri="{FF2B5EF4-FFF2-40B4-BE49-F238E27FC236}">
                <a16:creationId xmlns:a16="http://schemas.microsoft.com/office/drawing/2014/main" id="{C26EDB89-38B9-4183-9CAF-2A802CCFC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6702" y="1861178"/>
            <a:ext cx="330251" cy="325797"/>
          </a:xfrm>
          <a:prstGeom prst="rect">
            <a:avLst/>
          </a:prstGeom>
        </p:spPr>
      </p:pic>
      <p:pic>
        <p:nvPicPr>
          <p:cNvPr id="53" name="Picture 31">
            <a:extLst>
              <a:ext uri="{FF2B5EF4-FFF2-40B4-BE49-F238E27FC236}">
                <a16:creationId xmlns:a16="http://schemas.microsoft.com/office/drawing/2014/main" id="{E31BED89-D400-45BF-9A0C-4549F919B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952" y="1867542"/>
            <a:ext cx="330251" cy="325797"/>
          </a:xfrm>
          <a:prstGeom prst="rect">
            <a:avLst/>
          </a:prstGeom>
        </p:spPr>
      </p:pic>
      <p:pic>
        <p:nvPicPr>
          <p:cNvPr id="54" name="Picture 32">
            <a:extLst>
              <a:ext uri="{FF2B5EF4-FFF2-40B4-BE49-F238E27FC236}">
                <a16:creationId xmlns:a16="http://schemas.microsoft.com/office/drawing/2014/main" id="{20CAED41-7259-4F34-B245-D1E60BAF6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51" y="4548712"/>
            <a:ext cx="4503545" cy="284593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A4CC68CF-DB5A-4CA5-9243-22A772DD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51" y="4862643"/>
            <a:ext cx="4503545" cy="284593"/>
          </a:xfrm>
          <a:prstGeom prst="rect">
            <a:avLst/>
          </a:prstGeom>
        </p:spPr>
      </p:pic>
      <p:pic>
        <p:nvPicPr>
          <p:cNvPr id="56" name="Picture 34">
            <a:extLst>
              <a:ext uri="{FF2B5EF4-FFF2-40B4-BE49-F238E27FC236}">
                <a16:creationId xmlns:a16="http://schemas.microsoft.com/office/drawing/2014/main" id="{19607775-A352-4D34-8821-8398D0755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51" y="5176574"/>
            <a:ext cx="4503545" cy="284593"/>
          </a:xfrm>
          <a:prstGeom prst="rect">
            <a:avLst/>
          </a:prstGeom>
        </p:spPr>
      </p:pic>
      <p:pic>
        <p:nvPicPr>
          <p:cNvPr id="57" name="Picture 35">
            <a:extLst>
              <a:ext uri="{FF2B5EF4-FFF2-40B4-BE49-F238E27FC236}">
                <a16:creationId xmlns:a16="http://schemas.microsoft.com/office/drawing/2014/main" id="{D1EE561E-F53F-48F0-9356-3F6D3B31F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51" y="5469711"/>
            <a:ext cx="4503545" cy="2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1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023 L -0.00208 0.00046 C -0.00243 0.02431 -0.00243 0.04838 -0.00295 0.07246 C -0.00295 0.07894 -0.0033 0.08542 -0.00364 0.0919 C -0.00382 0.09329 -0.00434 0.09445 -0.00451 0.09607 C -0.00503 0.10046 -0.00555 0.10671 -0.00607 0.11134 C -0.00625 0.11366 -0.00659 0.11574 -0.00677 0.11829 C -0.00712 0.12176 -0.00729 0.1257 -0.00746 0.1294 C -0.00781 0.13171 -0.00816 0.1338 -0.00833 0.13634 C -0.0092 0.14329 -0.00903 0.1463 -0.00989 0.15301 C -0.01024 0.1544 -0.01059 0.15556 -0.01076 0.15718 C -0.01111 0.15903 -0.0118 0.16459 -0.01232 0.1669 C -0.01267 0.16829 -0.01337 0.16945 -0.01371 0.17107 C -0.01423 0.17222 -0.01423 0.17384 -0.01458 0.17523 C -0.0151 0.17662 -0.0158 0.17778 -0.01614 0.1794 C -0.01649 0.18056 -0.01666 0.18218 -0.01701 0.18357 C -0.01753 0.18496 -0.01805 0.18611 -0.01857 0.18773 C -0.01892 0.18889 -0.01875 0.19074 -0.01927 0.1919 C -0.01996 0.19306 -0.02083 0.19375 -0.0217 0.19468 C -0.02187 0.19607 -0.02187 0.19769 -0.02239 0.19884 C -0.02378 0.20162 -0.02795 0.20347 -0.02951 0.2044 L -0.04357 0.21273 C -0.04774 0.21505 -0.04514 0.2132 -0.05052 0.21968 L -0.05295 0.22246 C -0.0559 0.23033 -0.0533 0.22269 -0.05521 0.23079 C -0.05642 0.23542 -0.05694 0.23565 -0.05746 0.24051 C -0.06128 0.26806 -0.0592 0.26644 -0.0592 0.30996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07 L -0.00139 0.00093 C -0.00121 0.01204 -0.00121 0.02361 -0.00087 0.03496 C -0.00069 0.0382 -0.00017 0.04792 0.00035 0.05162 C 0.00052 0.05278 0.0007 0.05394 0.00104 0.05509 C 0.00122 0.05648 0.00122 0.0581 0.00156 0.05949 C 0.00538 0.07616 0.00191 0.05926 0.00469 0.06945 C 0.00504 0.0706 0.00504 0.07199 0.00538 0.07292 C 0.00591 0.07384 0.00677 0.07408 0.00729 0.075 C 0.00816 0.07685 0.00886 0.07894 0.00972 0.08056 C 0.01042 0.08195 0.01146 0.08264 0.01233 0.08403 C 0.01302 0.08519 0.01337 0.08704 0.01406 0.08843 C 0.01476 0.08959 0.01528 0.09051 0.01597 0.09167 C 0.0165 0.09283 0.01684 0.09398 0.01719 0.09514 C 0.01806 0.09699 0.01893 0.09884 0.01979 0.1007 C 0.02014 0.10162 0.02049 0.10301 0.02101 0.10394 C 0.02257 0.10648 0.02431 0.10834 0.02604 0.11065 C 0.02709 0.11204 0.02778 0.11412 0.02917 0.11505 C 0.03073 0.11667 0.03247 0.11759 0.03403 0.11945 C 0.03872 0.125 0.03299 0.11829 0.03854 0.12408 C 0.03924 0.12454 0.03976 0.1257 0.04028 0.12616 C 0.04115 0.12685 0.04531 0.12824 0.04601 0.12847 C 0.04688 0.12871 0.04757 0.12917 0.04844 0.12963 C 0.04948 0.12986 0.05052 0.13009 0.05156 0.13056 C 0.05226 0.13102 0.05278 0.13148 0.05347 0.13171 C 0.05573 0.13264 0.06007 0.13357 0.06233 0.13403 C 0.07952 0.13334 0.10243 0.13171 0.12031 0.13403 C 0.12101 0.13403 0.12153 0.13542 0.12205 0.13611 C 0.12257 0.13727 0.12309 0.13843 0.12344 0.13959 C 0.12431 0.14236 0.12448 0.14699 0.12483 0.14954 C 0.12448 0.16806 0.12448 0.18658 0.12413 0.20509 C 0.12396 0.20787 0.12275 0.21042 0.12153 0.21181 C 0.12014 0.2132 0.11858 0.21389 0.11719 0.21505 C 0.1132 0.21852 0.11632 0.2169 0.11163 0.21852 C 0.11007 0.21968 0.10868 0.2213 0.10712 0.22176 C 0.10573 0.22222 0.10434 0.22246 0.10278 0.22292 C 0.10191 0.22361 0.10122 0.22454 0.10018 0.22523 C 0.09948 0.2257 0.09861 0.22546 0.09775 0.22616 C 0.09705 0.22709 0.09705 0.22871 0.09653 0.22963 C 0.09549 0.23148 0.09445 0.2331 0.09358 0.23519 C 0.09306 0.23611 0.09254 0.2375 0.09219 0.23843 C 0.0915 0.24005 0.0908 0.24144 0.09028 0.24306 C 0.08611 0.26597 0.08976 0.24398 0.08837 0.29954 C 0.08837 0.30116 0.08785 0.30255 0.08768 0.30417 C 0.08768 0.30625 0.08768 0.30857 0.08768 0.31088 " pathEditMode="relative" rAng="0" ptsTypes="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21 0.30995 L -0.05921 0.31019 C -0.05903 0.29653 -0.05886 0.28287 -0.05782 0.26968 C -0.05764 0.26713 -0.0573 0.26505 -0.05695 0.26273 C -0.05625 0.25486 -0.05625 0.25093 -0.05469 0.24329 C -0.05452 0.2419 -0.05435 0.24028 -0.054 0.23912 C -0.05348 0.2375 -0.05296 0.23634 -0.05244 0.23495 C -0.05105 0.22986 -0.05226 0.22662 -0.04844 0.22245 L -0.04375 0.2169 L -0.0415 0.21435 L 0.00052 0.21551 C 0.01233 0.21597 0.00937 0.21458 0.01546 0.21829 C 0.01563 0.21968 0.01615 0.22083 0.01615 0.22245 C 0.01615 0.23194 0.01563 0.23634 0.01459 0.24468 C 0.01441 0.24977 0.01407 0.25486 0.01389 0.25995 C 0.01355 0.26319 0.01303 0.2662 0.01303 0.26968 C 0.01285 0.28426 0.01303 0.29931 0.01303 0.31412 " pathEditMode="relative" rAng="0" ptsTypes="AAAAAAAAAAAAAAAAA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-458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3.88889E-6 0.00024 C -0.00052 0.02477 -0.00034 0.04954 -0.00121 0.07431 C -0.00156 0.08056 -0.00382 0.08172 -0.00434 0.08727 C -0.00468 0.09005 -0.00503 0.09306 -0.00538 0.09584 C -0.0059 0.09723 -0.00642 0.09838 -0.00659 0.10024 C -0.00729 0.10556 -0.00729 0.11158 -0.0085 0.11737 C -0.00885 0.11875 -0.00937 0.11991 -0.00954 0.12176 C -0.01059 0.12524 -0.01076 0.1294 -0.0118 0.13311 C -0.01267 0.13727 -0.01336 0.14237 -0.01597 0.14607 C -0.01892 0.15 -0.01892 0.14792 -0.02222 0.15024 C -0.02343 0.15093 -0.0243 0.15255 -0.02517 0.15325 C -0.02725 0.1544 -0.02986 0.15417 -0.03177 0.15602 C -0.03263 0.15695 -0.0335 0.15811 -0.03472 0.1588 C -0.0368 0.16019 -0.03941 0.15996 -0.04097 0.16181 C -0.06076 0.17963 -0.03941 0.16135 -0.05034 0.16899 C -0.05868 0.17431 -0.04895 0.16945 -0.05694 0.17315 C -0.0592 0.18287 -0.0559 0.17223 -0.06076 0.18033 C -0.06944 0.19375 -0.06128 0.18542 -0.06823 0.1919 C -0.06892 0.19329 -0.06944 0.19491 -0.07031 0.19607 C -0.07222 0.19838 -0.07448 0.2 -0.07656 0.20186 L -0.08298 0.20764 C -0.08385 0.20857 -0.08524 0.20903 -0.08593 0.21042 C -0.08802 0.21343 -0.09079 0.21551 -0.09218 0.21899 C -0.09496 0.22477 -0.0934 0.22246 -0.09757 0.22616 L -0.10173 0.23473 C -0.10243 0.23635 -0.10347 0.2375 -0.10382 0.23912 C -0.10659 0.24977 -0.10295 0.23658 -0.10711 0.24769 C -0.10763 0.24885 -0.10763 0.25047 -0.10798 0.25209 C -0.10937 0.25487 -0.11145 0.25718 -0.11215 0.26065 C -0.1125 0.26204 -0.11302 0.26343 -0.11319 0.26482 C -0.11388 0.26644 -0.1151 0.2676 -0.11545 0.26922 C -0.11649 0.27176 -0.11666 0.275 -0.11736 0.27778 C -0.11788 0.27917 -0.11823 0.28033 -0.11857 0.28218 C -0.11875 0.28403 -0.11927 0.28588 -0.11944 0.28774 L -0.12274 0.3007 C -0.12309 0.30209 -0.12378 0.30325 -0.12378 0.3051 L -0.12378 0.31945 " pathEditMode="relative" rAng="0" ptsTypes="AAAAAAAAAAAAAAAAAAAAAAAAAAAAAAAAAAAA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159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68 0.31088 L 0.08768 0.31111 C 0.08768 0.2824 0.08768 0.2537 0.0882 0.22523 C 0.08837 0.22129 0.09166 0.22176 0.09341 0.2206 C 0.09445 0.21967 0.09532 0.21875 0.09671 0.21805 C 0.09844 0.21713 0.10087 0.21666 0.10278 0.21597 L 0.10591 0.21458 C 0.10712 0.21412 0.10799 0.21365 0.10886 0.21342 C 0.11112 0.21319 0.1132 0.21296 0.11511 0.21226 C 0.11632 0.21203 0.11754 0.21111 0.11858 0.21111 C 0.12153 0.21041 0.12431 0.21018 0.12778 0.20995 C 0.13039 0.20902 0.13473 0.20717 0.1382 0.20625 C 0.1408 0.20578 0.14358 0.20555 0.14619 0.20532 C 0.1474 0.20486 0.14844 0.20439 0.14966 0.20416 C 0.16164 0.20138 0.16737 0.20347 0.18264 0.20416 L 0.19306 0.20625 C 0.19497 0.20671 0.19896 0.20763 0.20139 0.20879 C 0.20209 0.20949 0.2033 0.21018 0.20417 0.21111 C 0.20452 0.21226 0.20469 0.21365 0.20539 0.21458 C 0.20591 0.21597 0.20712 0.21689 0.2073 0.21805 C 0.20799 0.22176 0.20799 0.22523 0.20851 0.2287 C 0.20886 0.23171 0.20903 0.23495 0.20973 0.23819 C 0.20816 0.2956 0.20851 0.27083 0.20851 0.31226 " pathEditMode="relative" rAng="0" ptsTypes="AAAAAAAAAAAAAAAAAAAAAAA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-5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007 L -0.00226 0.00093 C -0.00226 0.01366 -0.00278 0.02662 -0.00278 0.03959 C -0.00278 0.06134 -0.0026 0.08334 -0.00226 0.10509 C -0.00208 0.10671 -0.00174 0.1081 -0.00156 0.10949 C -0.00052 0.11806 -0.0007 0.12014 0.00087 0.12732 C 0.00139 0.12917 0.00174 0.13102 0.00226 0.13287 C 0.00278 0.13449 0.00503 0.14144 0.00642 0.14283 C 0.00729 0.14375 0.00816 0.14352 0.0092 0.14398 C 0.01024 0.14352 0.01163 0.14352 0.01267 0.14283 C 0.01354 0.14236 0.01389 0.14097 0.01476 0.14074 C 0.01684 0.13982 0.01892 0.13982 0.02101 0.13959 C 0.0217 0.13912 0.02222 0.13866 0.02274 0.13843 C 0.03455 0.13588 0.04722 0.13796 0.05851 0.13843 C 0.06233 0.13889 0.06597 0.13889 0.06962 0.13959 C 0.07066 0.13959 0.07552 0.14121 0.07656 0.14167 C 0.07726 0.14213 0.07795 0.14259 0.07847 0.14283 C 0.07934 0.14329 0.08003 0.14352 0.08108 0.14398 C 0.08351 0.14746 0.0842 0.14769 0.08594 0.15278 C 0.08628 0.15394 0.08628 0.15509 0.08663 0.15625 C 0.08889 0.1669 0.08698 0.15764 0.08837 0.16505 C 0.08924 0.1794 0.08941 0.17709 0.08837 0.19398 C 0.08819 0.19653 0.08698 0.19954 0.08663 0.20185 C 0.08576 0.20533 0.08628 0.20695 0.08472 0.20949 C 0.07951 0.21783 0.08281 0.21181 0.07899 0.21505 C 0.07847 0.21574 0.07795 0.21713 0.07726 0.21736 C 0.075 0.21829 0.07274 0.21806 0.07031 0.21852 C 0.06597 0.22246 0.06979 0.21921 0.06406 0.22292 C 0.0559 0.22824 0.06458 0.22292 0.0592 0.22616 C 0.05625 0.2338 0.0592 0.225 0.05712 0.23403 C 0.0566 0.23634 0.0559 0.23843 0.05538 0.24074 C 0.05139 0.25602 0.05608 0.23796 0.05347 0.2507 C 0.05312 0.25232 0.0526 0.25371 0.05226 0.25509 C 0.05174 0.27801 0.05121 0.28171 0.05226 0.30301 C 0.05226 0.30417 0.05243 0.30533 0.05295 0.30625 C 0.05417 0.31111 0.05399 0.30787 0.05399 0.31088 " pathEditMode="relative" rAng="0" ptsTypes="AAAAAAAAAAAAAAAAAAAAAAAAAAAAAAAAAAAA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0.00024 C -0.00191 0.03287 2.5E-6 0.00718 -0.00243 0.02524 C -0.00469 0.04399 -0.00191 0.02616 -0.00452 0.04352 C -0.00469 0.04584 -0.00504 0.04838 -0.00538 0.0507 C -0.00591 0.05348 -0.00677 0.05625 -0.00747 0.05903 L -0.00868 0.06343 C -0.00886 0.06482 -0.00886 0.06621 -0.00955 0.0676 C -0.01025 0.06899 -0.01094 0.07014 -0.01163 0.07176 C -0.01216 0.07292 -0.01216 0.07477 -0.01285 0.07593 C -0.01354 0.07709 -0.01493 0.07778 -0.0158 0.07894 C -0.02101 0.08912 -0.01424 0.07616 -0.02118 0.08727 C -0.02188 0.08843 -0.0224 0.09005 -0.02327 0.09144 C -0.02396 0.09283 -0.02535 0.09422 -0.02639 0.09584 C -0.02778 0.09838 -0.02865 0.10162 -0.03056 0.10417 C -0.0316 0.10556 -0.03264 0.10672 -0.03386 0.10834 C -0.03455 0.10973 -0.0349 0.11135 -0.03594 0.11274 C -0.03681 0.11389 -0.03802 0.11459 -0.03889 0.11551 C -0.03959 0.1169 -0.04011 0.11852 -0.04097 0.11968 C -0.04184 0.12037 -0.04306 0.12014 -0.04427 0.12107 C -0.04566 0.122 -0.04705 0.12362 -0.04844 0.12547 C -0.04931 0.12662 -0.05018 0.12825 -0.05139 0.12963 C -0.05591 0.13403 -0.0566 0.13473 -0.06094 0.13658 C -0.06233 0.13704 -0.06372 0.1375 -0.06511 0.13797 C -0.06997 0.1426 -0.06597 0.13959 -0.0724 0.14237 C -0.08768 0.14838 -0.07031 0.14445 -0.10156 0.14653 C -0.10434 0.14746 -0.10712 0.14792 -0.1099 0.14931 C -0.11111 0.14977 -0.11198 0.15 -0.1132 0.1507 C -0.11406 0.15139 -0.11528 0.15255 -0.11615 0.15348 C -0.11684 0.15487 -0.11771 0.15649 -0.11841 0.15787 C -0.11927 0.15926 -0.12049 0.16042 -0.12153 0.16204 C -0.12188 0.1625 -0.12622 0.17014 -0.12674 0.17176 C -0.12761 0.17454 -0.12813 0.17755 -0.12882 0.18033 L -0.13091 0.18889 L -0.13195 0.19306 C -0.13229 0.19445 -0.13229 0.19584 -0.13299 0.19723 C -0.13368 0.19862 -0.13455 0.19977 -0.13507 0.20139 C -0.13594 0.20417 -0.13646 0.20718 -0.13716 0.20996 L -0.13837 0.21412 C -0.13854 0.21551 -0.13854 0.21713 -0.13924 0.21829 L -0.14254 0.22269 C -0.1441 0.22987 -0.14219 0.22408 -0.1467 0.23102 C -0.15382 0.24283 -0.14271 0.22709 -0.15174 0.23959 C -0.15452 0.25 -0.15104 0.23704 -0.15504 0.24792 C -0.15556 0.24908 -0.15556 0.25093 -0.15591 0.25232 C -0.15643 0.25371 -0.15764 0.25487 -0.15799 0.25649 C -0.15903 0.25903 -0.15938 0.26204 -0.16007 0.26482 L -0.16129 0.26922 C -0.16146 0.27061 -0.16198 0.27176 -0.16216 0.27338 C -0.16268 0.27524 -0.16285 0.27709 -0.16337 0.27894 C -0.16684 0.29468 -0.16424 0.27987 -0.16632 0.29584 C -0.16684 0.29838 -0.16736 0.30047 -0.16754 0.30301 C -0.16771 0.30602 -0.16754 0.3095 -0.16754 0.31297 " pathEditMode="relative" rAng="0" ptsTypes="AAAAAAAAAAAAAAAAAAAAAAAAAAAAAAAAAAAAAAAAAAAAAAAAAAAAA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156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22 0.3125 L -0.12222 0.31296 C -0.12188 0.30162 -0.12188 0.29051 -0.12136 0.27963 C -0.12136 0.27754 -0.12066 0.27569 -0.12014 0.27361 C -0.11945 0.26805 -0.11927 0.26527 -0.11806 0.26018 C -0.11719 0.25555 -0.11597 0.25138 -0.11493 0.24676 C -0.11459 0.24537 -0.11424 0.24375 -0.11389 0.24236 C -0.11354 0.23981 -0.1132 0.23726 -0.11302 0.23495 C -0.11302 0.23426 -0.11146 0.21944 -0.11059 0.21828 C -0.1099 0.21481 -0.10903 0.21041 -0.10643 0.20949 C -0.10556 0.20902 -0.10469 0.20833 -0.10347 0.20787 C -0.09254 0.20092 -0.10712 0.20856 -0.09393 0.20185 C -0.09323 0.20115 -0.09202 0.20069 -0.09097 0.20046 C -0.08854 0.19976 -0.08594 0.19953 -0.08351 0.19907 C -0.07552 0.19953 -0.06736 0.19976 -0.05955 0.20046 C -0.05677 0.20069 -0.05399 0.20115 -0.05104 0.20185 C -0.04948 0.20208 -0.04167 0.20393 -0.03941 0.20486 C -0.03768 0.20578 -0.03524 0.20694 -0.03316 0.20787 C -0.03229 0.20833 -0.03143 0.20902 -0.03021 0.20949 C -0.02483 0.21111 -0.02743 0.21018 -0.02274 0.2125 C -0.02205 0.21435 -0.02153 0.21643 -0.02084 0.21828 C -0.02014 0.2199 -0.01927 0.22106 -0.01858 0.22291 C -0.0184 0.22407 -0.01788 0.22592 -0.01754 0.22731 C -0.01788 0.24884 -0.01806 0.27013 -0.01858 0.29166 C -0.01979 0.32407 -0.01927 0.28935 -0.02084 0.30671 C -0.02118 0.30833 -0.02084 0.31064 -0.02084 0.3125 " pathEditMode="relative" rAng="0" ptsTypes="AAAAAAAAAAAAAAAAAAAAAAAAAA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00208 L -0.00173 -0.00185 C -0.00173 0.01782 -0.00156 0.03773 -0.00121 0.05787 C -0.00121 0.06528 -0.00087 0.07268 -0.00069 0.08009 C -0.00035 0.08727 -0.00017 0.09514 0.0007 0.10231 C 0.0007 0.10347 0.00104 0.1044 0.00122 0.10555 C 0.00139 0.10694 0.00156 0.10856 0.00174 0.10995 C 0.00226 0.11227 0.00278 0.11435 0.00313 0.11667 C 0.00399 0.12454 0.0033 0.12037 0.00504 0.12893 C 0.00573 0.13264 0.00521 0.13241 0.00747 0.13449 C 0.00903 0.13588 0.01024 0.13565 0.01181 0.13657 C 0.01268 0.13727 0.01337 0.13842 0.01424 0.13889 C 0.01632 0.13981 0.02049 0.1412 0.02049 0.14143 C 0.04514 0.13842 0.03472 0.13819 0.05174 0.14005 C 0.05243 0.14074 0.05313 0.1412 0.05382 0.14213 C 0.05521 0.14491 0.05556 0.14884 0.05625 0.15231 L 0.05695 0.15555 C 0.0566 0.16782 0.0566 0.18009 0.05625 0.19213 C 0.05608 0.19329 0.0559 0.19444 0.05556 0.1956 C 0.05452 0.19907 0.05278 0.20185 0.0507 0.20324 C 0.05 0.2037 0.04931 0.20393 0.04879 0.2044 C 0.0474 0.20579 0.04618 0.20741 0.04497 0.2088 C 0.04445 0.20949 0.04375 0.21065 0.04306 0.21111 C 0.04045 0.2125 0.04184 0.21157 0.03924 0.21435 C 0.03889 0.21551 0.03872 0.2169 0.0382 0.21782 C 0.0375 0.21875 0.03334 0.21991 0.03299 0.21991 C 0.03177 0.2206 0.03056 0.22153 0.02934 0.22222 L 0.02743 0.22338 C 0.02709 0.2243 0.02674 0.22569 0.02622 0.22662 C 0.0257 0.22731 0.02483 0.22685 0.02431 0.22778 C 0.02379 0.22847 0.02396 0.23009 0.02379 0.23102 C 0.02344 0.23217 0.02274 0.2331 0.02257 0.23449 C 0.02205 0.23657 0.02153 0.23889 0.02118 0.24097 L 0.02049 0.24444 C 0.01997 0.25532 0.01945 0.26273 0.01945 0.2743 C 0.01927 0.28704 0.01945 0.29954 0.01945 0.31227 " pathEditMode="relative" rAng="0" ptsTypes="AAAAAAAAAAAAAAAAAAAAAAAAAAAAAAAAAAAA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571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 0.31088 L 0.054 0.31111 C 0.054 0.2912 0.054 0.27152 0.05469 0.25208 C 0.05469 0.25046 0.05695 0.24027 0.05764 0.23981 L 0.06042 0.2375 C 0.06198 0.23217 0.06059 0.23564 0.06441 0.22963 C 0.06528 0.2287 0.06545 0.22731 0.06632 0.22639 C 0.06823 0.22407 0.06945 0.2206 0.07223 0.21967 L 0.07813 0.21759 C 0.07865 0.21713 0.08004 0.21713 0.08091 0.21643 C 0.08195 0.21574 0.08264 0.21458 0.08386 0.21412 C 0.08629 0.21342 0.08889 0.21342 0.09167 0.21296 C 0.09323 0.21273 0.09479 0.21226 0.09653 0.21226 L 0.14497 0.21296 C 0.14601 0.21319 0.1474 0.21365 0.14861 0.21412 C 0.14983 0.21458 0.15087 0.21574 0.15157 0.21643 C 0.15521 0.22847 0.14948 0.21041 0.15452 0.22314 C 0.15539 0.22523 0.15573 0.22754 0.15625 0.22963 C 0.15677 0.23078 0.15677 0.23217 0.15729 0.2331 L 0.15938 0.23634 C 0.15973 0.23912 0.16129 0.25301 0.16129 0.25532 C 0.16181 0.26782 0.16181 0.28032 0.16216 0.29305 C 0.16233 0.29629 0.16302 0.29953 0.1632 0.30301 C 0.16354 0.30439 0.16372 0.30601 0.16424 0.3074 C 0.16459 0.30856 0.16545 0.31088 0.16545 0.31111 " pathEditMode="relative" rAng="0" ptsTypes="AAAAAAAAAAAAAAAAAAAAAAAAA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2.22222E-6 0.00024 C -0.00243 0.00209 -0.00521 0.00394 -0.00712 0.00672 C -0.00834 0.00764 -0.00851 0.0095 -0.0092 0.01088 C -0.01042 0.01227 -0.01129 0.01366 -0.0125 0.01505 C -0.01268 0.01667 -0.01285 0.01806 -0.01337 0.01945 L -0.01962 0.03218 L -0.02361 0.04051 C -0.02431 0.0419 -0.02483 0.04329 -0.0257 0.04445 C -0.02778 0.04746 -0.03056 0.04954 -0.03195 0.05301 C -0.03264 0.0544 -0.03299 0.05579 -0.03403 0.05718 C -0.03507 0.05834 -0.03629 0.0588 -0.03715 0.05996 C -0.03837 0.06112 -0.03924 0.06297 -0.04011 0.06436 C -0.04219 0.06621 -0.04479 0.06737 -0.04636 0.06991 C -0.05052 0.07524 -0.04844 0.07292 -0.05243 0.07686 C -0.05452 0.08519 -0.05209 0.07732 -0.0566 0.08403 C -0.05781 0.08519 -0.05781 0.08681 -0.05868 0.0882 C -0.0599 0.08913 -0.06094 0.08959 -0.06198 0.09075 C -0.06302 0.0919 -0.06389 0.09352 -0.06493 0.09514 C -0.06597 0.09607 -0.06719 0.09676 -0.06806 0.09792 C -0.06945 0.09908 -0.07084 0.10093 -0.07222 0.10209 C -0.07309 0.10278 -0.07431 0.10255 -0.07518 0.10348 C -0.07743 0.1051 -0.079 0.10788 -0.08143 0.10903 C -0.08247 0.10973 -0.08368 0.10996 -0.08455 0.11065 C -0.09254 0.11598 -0.08299 0.11112 -0.0908 0.11482 C -0.09167 0.11621 -0.09254 0.11783 -0.09375 0.11899 C -0.09479 0.11968 -0.09601 0.11968 -0.09688 0.12038 C -0.09809 0.12107 -0.09896 0.122 -0.09983 0.12315 C -0.10191 0.12524 -0.10868 0.13218 -0.11025 0.13311 L -0.11632 0.13565 C -0.11754 0.13612 -0.11875 0.13612 -0.11962 0.13704 C -0.12049 0.13797 -0.1217 0.13889 -0.12257 0.13982 C -0.12448 0.14121 -0.1283 0.14213 -0.12986 0.14283 C -0.13195 0.14352 -0.13403 0.14445 -0.13611 0.14561 C -0.15209 0.15487 -0.13906 0.14862 -0.14722 0.15255 C -0.14861 0.15394 -0.15 0.15556 -0.15139 0.15695 C -0.15261 0.15764 -0.15365 0.15741 -0.15469 0.15834 C -0.15729 0.16065 -0.15938 0.16389 -0.16181 0.16667 C -0.16285 0.1676 -0.16406 0.16829 -0.16493 0.16945 C -0.17292 0.17848 -0.16354 0.16945 -0.17118 0.17663 C -0.17188 0.17801 -0.17222 0.17917 -0.17309 0.18056 C -0.17413 0.18172 -0.17552 0.18195 -0.17622 0.18334 C -0.17795 0.18565 -0.17865 0.18936 -0.18021 0.1919 C -0.18525 0.19838 -0.18281 0.19422 -0.18768 0.20463 C -0.1882 0.20602 -0.18872 0.20741 -0.18959 0.2088 L -0.19584 0.21713 C -0.19601 0.21852 -0.19636 0.22014 -0.1967 0.22153 C -0.19809 0.22408 -0.20087 0.22963 -0.20087 0.22987 C -0.20139 0.23149 -0.20156 0.23334 -0.20209 0.23542 C -0.20226 0.23681 -0.20278 0.23797 -0.20295 0.23959 C -0.20434 0.24746 -0.20434 0.25348 -0.20504 0.26204 C -0.20538 0.26389 -0.2059 0.26551 -0.20608 0.26783 C -0.20729 0.27408 -0.20747 0.27871 -0.20903 0.28588 C -0.21406 0.30579 -0.20903 0.28496 -0.21233 0.3 C -0.2125 0.30139 -0.2132 0.30255 -0.2132 0.30417 C -0.21372 0.30672 -0.21406 0.3125 -0.21406 0.31297 " pathEditMode="relative" rAng="0" ptsTypes="AAAAAAAAAAAAAAAAAAAAAAAAAAAAAAAAAAAAAAAAAAAAAAAAAAAAAAAA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2" y="1564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18 0.32292 L -0.19618 0.32338 C -0.19601 0.31921 -0.19427 0.30139 -0.19375 0.29745 C -0.1934 0.29514 -0.19288 0.29352 -0.19236 0.29143 C -0.19166 0.27731 -0.19201 0.26921 -0.1901 0.25671 C -0.1901 0.25602 -0.18837 0.24722 -0.1875 0.2463 C -0.18489 0.24213 -0.17899 0.23796 -0.17587 0.23565 L -0.16823 0.22963 C -0.16701 0.2287 -0.16597 0.22731 -0.16423 0.22662 L -0.15694 0.22361 C -0.15555 0.22315 -0.15434 0.22222 -0.15295 0.22222 C -0.14791 0.2213 -0.13906 0.22014 -0.13368 0.21921 C -0.13177 0.21875 -0.12969 0.21829 -0.12743 0.21782 C -0.11406 0.21852 -0.1059 0.21713 -0.09427 0.2206 C -0.09288 0.22106 -0.09184 0.2213 -0.09028 0.22222 C -0.08802 0.22407 -0.08264 0.22824 -0.08264 0.22847 C -0.07882 0.23542 -0.08107 0.23009 -0.07899 0.24167 C -0.07882 0.24375 -0.07812 0.2456 -0.07795 0.24768 C -0.07726 0.25 -0.07708 0.25278 -0.07639 0.25532 C -0.07847 0.29421 -0.07795 0.27315 -0.07795 0.31852 " pathEditMode="relative" rAng="0" ptsTypes="AAAAAAAAAAAAAAAAAAAA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-5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0.31135 L 0.00868 0.31158 C 0.00937 0.29028 0.00816 0.29931 0.01111 0.28426 L 0.01215 0.27963 L 0.01302 0.27524 C 0.01302 0.27199 0.01354 0.26852 0.01388 0.26505 C 0.01406 0.2625 0.01458 0.25973 0.01475 0.25718 C 0.0151 0.25024 0.0151 0.24352 0.01562 0.23704 C 0.01562 0.23681 0.01684 0.22963 0.01753 0.22894 C 0.02309 0.22014 0.02048 0.22385 0.02552 0.2213 C 0.02656 0.22061 0.02795 0.21945 0.02899 0.21875 C 0.03194 0.2132 0.02934 0.2169 0.0335 0.21436 C 0.03454 0.21366 0.03524 0.2125 0.03628 0.21204 C 0.03802 0.21111 0.03993 0.21065 0.04166 0.20996 C 0.04357 0.20903 0.046 0.20787 0.04791 0.20764 C 0.05121 0.20718 0.05451 0.20695 0.05798 0.20649 C 0.05937 0.20625 0.06093 0.20579 0.0625 0.20533 C 0.06336 0.2051 0.06475 0.2044 0.06597 0.2044 C 0.07222 0.2044 0.07847 0.2051 0.08489 0.20533 C 0.08941 0.20741 0.08541 0.20579 0.09184 0.20764 C 0.09826 0.20926 0.09305 0.20787 0.09826 0.20996 C 0.0993 0.21019 0.10052 0.21065 0.10191 0.21088 C 0.10625 0.21482 0.10329 0.21111 0.10538 0.21644 C 0.10607 0.2176 0.10659 0.21852 0.10729 0.22014 C 0.10798 0.22223 0.10833 0.22454 0.10885 0.22686 L 0.10972 0.2301 C 0.11336 0.26343 0.11076 0.23611 0.11076 0.31274 " pathEditMode="relative" rAng="0" ptsTypes="AAAAAAAAAAAAAAAAAAAAAAAAAAA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-527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9 L -0.00018 -0.00046 C -0.0007 0.00255 -0.00104 0.00579 -0.00139 0.00926 C -0.00174 0.01135 -0.00243 0.01366 -0.00278 0.01575 C -0.00295 0.01737 -0.00347 0.022 -0.004 0.02362 C -0.00712 0.03473 -0.0033 0.01783 -0.00643 0.03149 C -0.00677 0.03241 -0.00677 0.03357 -0.00712 0.03473 C -0.00938 0.04283 -0.00747 0.03288 -0.00955 0.0426 C -0.01007 0.04468 -0.01007 0.04723 -0.01094 0.04908 C -0.01129 0.05024 -0.01181 0.05116 -0.01215 0.05255 C -0.01268 0.05463 -0.01302 0.05695 -0.01337 0.05926 C -0.01354 0.06019 -0.01372 0.06158 -0.01406 0.0625 C -0.01597 0.06783 -0.01493 0.06459 -0.0165 0.07246 L -0.01788 0.07917 C -0.01806 0.08033 -0.01806 0.08149 -0.0184 0.08241 C -0.01927 0.08473 -0.02049 0.08658 -0.02101 0.08913 C -0.02136 0.09144 -0.02153 0.09375 -0.02205 0.09584 C -0.02257 0.097 -0.02309 0.09792 -0.02344 0.09908 C -0.02465 0.10394 -0.02465 0.10579 -0.02518 0.11019 C -0.02622 0.11667 -0.02552 0.11019 -0.02656 0.11806 C -0.02761 0.12616 -0.02674 0.12084 -0.02778 0.12686 C -0.02761 0.13056 -0.02813 0.13473 -0.02726 0.13797 C -0.02622 0.14098 -0.02327 0.1426 -0.02153 0.14352 C -0.01684 0.14329 -0.01198 0.14329 -0.00712 0.14237 C -0.00504 0.14213 -0.00278 0.14144 -0.00087 0.14028 C -0.00018 0.13982 0.00035 0.13936 0.00104 0.13913 C 0.0026 0.13866 0.00434 0.13843 0.00607 0.13797 C 0.00712 0.1382 0.01267 0.13866 0.01493 0.14028 C 0.02326 0.14676 0.01076 0.13889 0.01857 0.14352 C 0.02066 0.14885 0.01944 0.14561 0.02118 0.15348 L 0.0217 0.15695 C 0.02153 0.16436 0.02135 0.17176 0.02118 0.17917 C 0.02066 0.18797 0.02066 0.18311 0.01979 0.18913 C 0.01944 0.19098 0.01944 0.19283 0.0191 0.19468 C 0.01892 0.197 0.0184 0.19908 0.01805 0.20139 C 0.01771 0.20232 0.01771 0.20371 0.01736 0.20463 C 0.01649 0.20695 0.01597 0.20973 0.01493 0.21135 C 0.01024 0.2169 0.01597 0.20973 0.01111 0.2169 C 0.00885 0.21991 0.00885 0.21829 0.0066 0.22246 C 0.00607 0.22338 0.00607 0.22477 0.00538 0.2257 C 0.00434 0.22755 0.00278 0.22825 0.00173 0.2301 C 0.00104 0.23125 0.00052 0.23264 -0.00018 0.23357 C -0.00104 0.2345 -0.00191 0.23473 -0.00278 0.23565 C -0.00417 0.23774 -0.00521 0.24005 -0.00643 0.24237 C -0.00799 0.24514 -0.01007 0.24838 -0.01094 0.25232 C -0.01233 0.26019 -0.01146 0.25718 -0.01337 0.26227 C -0.01406 0.26852 -0.01424 0.26968 -0.01459 0.27686 C -0.01493 0.28241 -0.01493 0.28797 -0.01528 0.29352 C -0.01545 0.29746 -0.0158 0.30579 -0.0158 0.30602 " pathEditMode="relative" rAng="0" ptsTypes="AAAAAAAAAAAAAAAAAAAAAAAAAAAAAAAAAAAAAAAAAAAAAAAAA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19CE26-4B9C-4F80-90D1-3FFE164A40CB}"/>
              </a:ext>
            </a:extLst>
          </p:cNvPr>
          <p:cNvSpPr/>
          <p:nvPr/>
        </p:nvSpPr>
        <p:spPr>
          <a:xfrm>
            <a:off x="268615" y="872864"/>
            <a:ext cx="5400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Scheduling: Selective and Pipeline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C380AF-3304-42A3-AB07-C6A11BD0B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5" y="4017903"/>
            <a:ext cx="4301010" cy="2119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7E7259-21C5-40A2-94E7-D26A660741AB}"/>
              </a:ext>
            </a:extLst>
          </p:cNvPr>
          <p:cNvSpPr/>
          <p:nvPr/>
        </p:nvSpPr>
        <p:spPr>
          <a:xfrm>
            <a:off x="300551" y="1390867"/>
            <a:ext cx="28119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Selective Scheduling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3E36AEB-C691-4010-8E59-AD08BE2E1D9C}"/>
              </a:ext>
            </a:extLst>
          </p:cNvPr>
          <p:cNvSpPr/>
          <p:nvPr/>
        </p:nvSpPr>
        <p:spPr>
          <a:xfrm>
            <a:off x="300551" y="3634175"/>
            <a:ext cx="269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Pipeline 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Scheduling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3CD89CF-1AE1-4B08-B293-DC1B7869B067}"/>
              </a:ext>
            </a:extLst>
          </p:cNvPr>
          <p:cNvGrpSpPr/>
          <p:nvPr/>
        </p:nvGrpSpPr>
        <p:grpSpPr>
          <a:xfrm>
            <a:off x="358110" y="1915085"/>
            <a:ext cx="8351971" cy="1494797"/>
            <a:chOff x="358110" y="2069195"/>
            <a:chExt cx="8351971" cy="14947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65882FF-D95F-4C66-BA41-1D2DE3D3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10" y="2069195"/>
              <a:ext cx="4009167" cy="149479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471A783-F05C-4B50-A2F5-FDFDEC50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6725" y="2069195"/>
              <a:ext cx="3933356" cy="1494000"/>
            </a:xfrm>
            <a:prstGeom prst="rect">
              <a:avLst/>
            </a:prstGeom>
          </p:spPr>
        </p:pic>
      </p:grp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A1DC495E-C29D-4C91-AEB1-25AEA5AEEF0B}"/>
              </a:ext>
            </a:extLst>
          </p:cNvPr>
          <p:cNvCxnSpPr>
            <a:cxnSpLocks/>
          </p:cNvCxnSpPr>
          <p:nvPr/>
        </p:nvCxnSpPr>
        <p:spPr>
          <a:xfrm flipV="1">
            <a:off x="167247" y="3570709"/>
            <a:ext cx="8802229" cy="1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68C5866-0A4E-46BB-B6DB-E8455E43BE71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C03B87-C82C-4E96-91CD-7764B3B3EEE8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NeuGraph System Design</a:t>
              </a:r>
            </a:p>
          </p:txBody>
        </p:sp>
        <p:grpSp>
          <p:nvGrpSpPr>
            <p:cNvPr id="33" name="Google Shape;863;p65">
              <a:extLst>
                <a:ext uri="{FF2B5EF4-FFF2-40B4-BE49-F238E27FC236}">
                  <a16:creationId xmlns:a16="http://schemas.microsoft.com/office/drawing/2014/main" id="{D8DB7C17-FC35-4D44-9A51-5E90804A71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34" name="Google Shape;864;p65">
                <a:extLst>
                  <a:ext uri="{FF2B5EF4-FFF2-40B4-BE49-F238E27FC236}">
                    <a16:creationId xmlns:a16="http://schemas.microsoft.com/office/drawing/2014/main" id="{DACBE8FD-C5CF-45DD-8158-47031A0D2EB2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5;p65">
                <a:extLst>
                  <a:ext uri="{FF2B5EF4-FFF2-40B4-BE49-F238E27FC236}">
                    <a16:creationId xmlns:a16="http://schemas.microsoft.com/office/drawing/2014/main" id="{7D8BCDA4-31A7-4BFE-9584-6F7F13FD5569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DD572739-9DC2-443C-A56D-E43F44EFE9CB}"/>
              </a:ext>
            </a:extLst>
          </p:cNvPr>
          <p:cNvCxnSpPr>
            <a:cxnSpLocks/>
          </p:cNvCxnSpPr>
          <p:nvPr/>
        </p:nvCxnSpPr>
        <p:spPr>
          <a:xfrm>
            <a:off x="4633984" y="3664728"/>
            <a:ext cx="0" cy="2612782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F0D99E4-7699-46FB-AD44-1345FCD6FEFA}"/>
              </a:ext>
            </a:extLst>
          </p:cNvPr>
          <p:cNvGrpSpPr/>
          <p:nvPr/>
        </p:nvGrpSpPr>
        <p:grpSpPr>
          <a:xfrm>
            <a:off x="4919757" y="3748586"/>
            <a:ext cx="3647291" cy="2395145"/>
            <a:chOff x="4919757" y="3789682"/>
            <a:chExt cx="3647291" cy="239514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BD6FA69-89CD-4450-B15F-F3CCBA1205BE}"/>
                </a:ext>
              </a:extLst>
            </p:cNvPr>
            <p:cNvSpPr/>
            <p:nvPr/>
          </p:nvSpPr>
          <p:spPr>
            <a:xfrm>
              <a:off x="5148347" y="5679734"/>
              <a:ext cx="798715" cy="394635"/>
            </a:xfrm>
            <a:prstGeom prst="rect">
              <a:avLst/>
            </a:prstGeom>
            <a:solidFill>
              <a:srgbClr val="FF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data</a:t>
              </a:r>
              <a:endParaRPr lang="zh-CN" altLang="en-US" sz="160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9968F8-3B2F-4C37-926A-D51683741786}"/>
                </a:ext>
              </a:extLst>
            </p:cNvPr>
            <p:cNvSpPr/>
            <p:nvPr/>
          </p:nvSpPr>
          <p:spPr>
            <a:xfrm>
              <a:off x="6825186" y="5679733"/>
              <a:ext cx="798715" cy="394635"/>
            </a:xfrm>
            <a:prstGeom prst="rect">
              <a:avLst/>
            </a:prstGeom>
            <a:solidFill>
              <a:srgbClr val="FF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data</a:t>
              </a:r>
              <a:endParaRPr lang="zh-CN" altLang="en-US" sz="160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63E2BD5-7B9F-429A-8292-61CB25319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7062" y="5877051"/>
              <a:ext cx="87812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231FA0D-C7D9-4AD9-9DB0-0B1DE4BA00A1}"/>
                </a:ext>
              </a:extLst>
            </p:cNvPr>
            <p:cNvCxnSpPr>
              <a:cxnSpLocks/>
              <a:stCxn id="7" idx="0"/>
              <a:endCxn id="26" idx="2"/>
            </p:cNvCxnSpPr>
            <p:nvPr/>
          </p:nvCxnSpPr>
          <p:spPr>
            <a:xfrm flipH="1" flipV="1">
              <a:off x="5547704" y="4618939"/>
              <a:ext cx="1" cy="106079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DA694-9A8C-423C-B610-1DDED1B70408}"/>
                </a:ext>
              </a:extLst>
            </p:cNvPr>
            <p:cNvSpPr/>
            <p:nvPr/>
          </p:nvSpPr>
          <p:spPr>
            <a:xfrm>
              <a:off x="5148346" y="4224304"/>
              <a:ext cx="798715" cy="394635"/>
            </a:xfrm>
            <a:prstGeom prst="rect">
              <a:avLst/>
            </a:prstGeom>
            <a:solidFill>
              <a:srgbClr val="00B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data</a:t>
              </a:r>
              <a:endParaRPr lang="zh-CN" altLang="en-US" sz="160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0E1FC7-EB9F-4281-B1FB-D3F6DE997585}"/>
                </a:ext>
              </a:extLst>
            </p:cNvPr>
            <p:cNvSpPr/>
            <p:nvPr/>
          </p:nvSpPr>
          <p:spPr>
            <a:xfrm>
              <a:off x="4919757" y="5513036"/>
              <a:ext cx="3125612" cy="66124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7B438A-787D-4DB2-9F26-61055D80A28C}"/>
                </a:ext>
              </a:extLst>
            </p:cNvPr>
            <p:cNvSpPr txBox="1"/>
            <p:nvPr/>
          </p:nvSpPr>
          <p:spPr>
            <a:xfrm>
              <a:off x="5899586" y="5877050"/>
              <a:ext cx="1060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filtering</a:t>
              </a:r>
              <a:endPara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C17F51F-B89C-4D88-B715-D0381A966039}"/>
                </a:ext>
              </a:extLst>
            </p:cNvPr>
            <p:cNvSpPr/>
            <p:nvPr/>
          </p:nvSpPr>
          <p:spPr>
            <a:xfrm>
              <a:off x="4919758" y="4116611"/>
              <a:ext cx="1296814" cy="66124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88983FE-36AA-4A05-B0A2-1E4FF97ED93A}"/>
                </a:ext>
              </a:extLst>
            </p:cNvPr>
            <p:cNvSpPr txBox="1"/>
            <p:nvPr/>
          </p:nvSpPr>
          <p:spPr>
            <a:xfrm>
              <a:off x="7424221" y="5197523"/>
              <a:ext cx="621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Host</a:t>
              </a:r>
              <a:endPara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481D60A-1E26-44BC-BFD9-74F578494441}"/>
                </a:ext>
              </a:extLst>
            </p:cNvPr>
            <p:cNvSpPr txBox="1"/>
            <p:nvPr/>
          </p:nvSpPr>
          <p:spPr>
            <a:xfrm>
              <a:off x="5417858" y="3789682"/>
              <a:ext cx="798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Device</a:t>
              </a:r>
              <a:endPara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B58C37E8-9209-4068-87F2-E542E349A2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5920772"/>
                </p:ext>
              </p:extLst>
            </p:nvPr>
          </p:nvGraphicFramePr>
          <p:xfrm>
            <a:off x="6166387" y="5513542"/>
            <a:ext cx="472724" cy="360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8" name="AxMath" r:id="rId7" imgW="300240" imgH="228600" progId="Equation.AxMath">
                    <p:embed/>
                  </p:oleObj>
                </mc:Choice>
                <mc:Fallback>
                  <p:oleObj name="AxMath" r:id="rId7" imgW="300240" imgH="228600" progId="Equation.AxMath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B58C37E8-9209-4068-87F2-E542E349A2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166387" y="5513542"/>
                          <a:ext cx="472724" cy="3601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01F3FB5E-FA1A-4F75-AD97-C81BAD3D03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4606537"/>
                </p:ext>
              </p:extLst>
            </p:nvPr>
          </p:nvGraphicFramePr>
          <p:xfrm>
            <a:off x="5569108" y="4949728"/>
            <a:ext cx="512710" cy="363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9" name="AxMath" r:id="rId9" imgW="321840" imgH="228600" progId="Equation.AxMath">
                    <p:embed/>
                  </p:oleObj>
                </mc:Choice>
                <mc:Fallback>
                  <p:oleObj name="AxMath" r:id="rId9" imgW="321840" imgH="228600" progId="Equation.AxMath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01F3FB5E-FA1A-4F75-AD97-C81BAD3D03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569108" y="4949728"/>
                          <a:ext cx="512710" cy="3636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CD32E5E5-0D2F-4860-930B-55841C3E96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0276346"/>
                </p:ext>
              </p:extLst>
            </p:nvPr>
          </p:nvGraphicFramePr>
          <p:xfrm>
            <a:off x="6902540" y="4069653"/>
            <a:ext cx="1664508" cy="635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0" name="AxMath" r:id="rId11" imgW="1097280" imgH="419760" progId="Equation.AxMath">
                    <p:embed/>
                  </p:oleObj>
                </mc:Choice>
                <mc:Fallback>
                  <p:oleObj name="AxMath" r:id="rId11" imgW="1097280" imgH="41976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CD32E5E5-0D2F-4860-930B-55841C3E966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902540" y="4069653"/>
                          <a:ext cx="1664508" cy="6359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0A6522C-0EDE-41B7-8469-CE507517313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6482563" y="4637717"/>
              <a:ext cx="647728" cy="87531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A63E5117-4400-435F-9C81-37AEA0FC1D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446749"/>
                </p:ext>
              </p:extLst>
            </p:nvPr>
          </p:nvGraphicFramePr>
          <p:xfrm>
            <a:off x="6838984" y="4960215"/>
            <a:ext cx="24130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1" name="AxMath" r:id="rId13" imgW="151920" imgH="227160" progId="Equation.AxMath">
                    <p:embed/>
                  </p:oleObj>
                </mc:Choice>
                <mc:Fallback>
                  <p:oleObj name="AxMath" r:id="rId13" imgW="151920" imgH="22716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A63E5117-4400-435F-9C81-37AEA0FC1D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838984" y="4960215"/>
                          <a:ext cx="241300" cy="3603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灯片编号占位符 1">
            <a:extLst>
              <a:ext uri="{FF2B5EF4-FFF2-40B4-BE49-F238E27FC236}">
                <a16:creationId xmlns:a16="http://schemas.microsoft.com/office/drawing/2014/main" id="{D60D108A-0FB1-4E6E-96B8-92156F65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00" y="6449614"/>
            <a:ext cx="2743200" cy="245486"/>
          </a:xfrm>
        </p:spPr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24</a:t>
            </a:fld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710C680-AB23-42DA-9AFE-007ECF3AC2E0}"/>
              </a:ext>
            </a:extLst>
          </p:cNvPr>
          <p:cNvSpPr txBox="1"/>
          <p:nvPr/>
        </p:nvSpPr>
        <p:spPr>
          <a:xfrm>
            <a:off x="7318645" y="4677299"/>
            <a:ext cx="1060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</a:rPr>
              <a:t>T: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</a:rPr>
              <a:t> 吞吐量</a:t>
            </a:r>
          </a:p>
        </p:txBody>
      </p:sp>
    </p:spTree>
    <p:extLst>
      <p:ext uri="{BB962C8B-B14F-4D97-AF65-F5344CB8AC3E}">
        <p14:creationId xmlns:p14="http://schemas.microsoft.com/office/powerpoint/2010/main" val="92684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Evaluation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9558E5-096A-462B-A120-5EDC3BE8A8E6}"/>
              </a:ext>
            </a:extLst>
          </p:cNvPr>
          <p:cNvSpPr txBox="1">
            <a:spLocks/>
          </p:cNvSpPr>
          <p:nvPr/>
        </p:nvSpPr>
        <p:spPr>
          <a:xfrm>
            <a:off x="300551" y="813768"/>
            <a:ext cx="8217091" cy="385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 Light" panose="020F0302020204030204" pitchFamily="34" charset="0"/>
              <a:buChar char="-"/>
              <a:defRPr sz="2800" kern="1200">
                <a:solidFill>
                  <a:schemeClr val="accent1">
                    <a:lumMod val="7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-"/>
              <a:defRPr sz="2400" kern="1200">
                <a:solidFill>
                  <a:schemeClr val="accent4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-"/>
              <a:defRPr sz="2000" kern="1200">
                <a:solidFill>
                  <a:schemeClr val="accent4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-"/>
              <a:defRPr sz="1800" kern="1200">
                <a:solidFill>
                  <a:schemeClr val="accent4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-"/>
              <a:defRPr sz="1800" kern="1200">
                <a:solidFill>
                  <a:schemeClr val="accent4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GNN Models</a:t>
            </a: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CommNet</a:t>
            </a:r>
            <a:r>
              <a:rPr 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(</a:t>
            </a:r>
            <a:r>
              <a:rPr lang="en-US" altLang="zh-CN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no computation in ApplyEdge </a:t>
            </a:r>
            <a:r>
              <a:rPr 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GCN</a:t>
            </a:r>
            <a:r>
              <a:rPr 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 (</a:t>
            </a:r>
            <a:r>
              <a:rPr lang="en-US" altLang="zh-CN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element-wise Mul. in ApplyEdge</a:t>
            </a:r>
            <a:r>
              <a:rPr lang="en-US" sz="1800">
                <a:solidFill>
                  <a:schemeClr val="tx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GG-NN </a:t>
            </a: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GRU in ApplyVertex)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Environment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2x E5-2690-v4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512GB Quad-Channel RAM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8x NVIDIA Tesla P100 GPU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Ubuntu 16.04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</a:rPr>
              <a:t>CUDA 9.0 + cuDNN 7</a:t>
            </a:r>
          </a:p>
          <a:p>
            <a:pPr marL="228600" marR="0" lvl="1" fontAlgn="auto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Dataset</a:t>
            </a:r>
            <a:endParaRPr lang="en-US" sz="2000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5DB606-4AC3-4264-9282-7FC276A4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61" y="4391360"/>
            <a:ext cx="5779477" cy="17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Evaluation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77B206-B681-4D3E-AB23-5B91B948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49" y="1056342"/>
            <a:ext cx="8567492" cy="19421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C38C1A1-A48A-46F4-BF45-59811271E44F}"/>
              </a:ext>
            </a:extLst>
          </p:cNvPr>
          <p:cNvSpPr/>
          <p:nvPr/>
        </p:nvSpPr>
        <p:spPr>
          <a:xfrm>
            <a:off x="3710223" y="299848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单轮训练时间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74DB7D-F56B-4377-8C9A-6CE7732F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14" y="3794560"/>
            <a:ext cx="6641963" cy="154527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615ECCE-1AA4-4EA9-9071-9E3C1AA7C660}"/>
              </a:ext>
            </a:extLst>
          </p:cNvPr>
          <p:cNvSpPr/>
          <p:nvPr/>
        </p:nvSpPr>
        <p:spPr>
          <a:xfrm>
            <a:off x="3056197" y="5339833"/>
            <a:ext cx="3031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IO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时间与计算时间的对比</a:t>
            </a:r>
          </a:p>
        </p:txBody>
      </p:sp>
    </p:spTree>
    <p:extLst>
      <p:ext uri="{BB962C8B-B14F-4D97-AF65-F5344CB8AC3E}">
        <p14:creationId xmlns:p14="http://schemas.microsoft.com/office/powerpoint/2010/main" val="3880236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Evaluation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B1BE651-E61B-4C07-8650-278F4460C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"/>
          <a:stretch/>
        </p:blipFill>
        <p:spPr>
          <a:xfrm>
            <a:off x="911468" y="3271736"/>
            <a:ext cx="7321060" cy="23466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42CA08C-815E-483F-A6A3-DA599DB55C88}"/>
              </a:ext>
            </a:extLst>
          </p:cNvPr>
          <p:cNvSpPr/>
          <p:nvPr/>
        </p:nvSpPr>
        <p:spPr>
          <a:xfrm>
            <a:off x="3710223" y="5618392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多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GPU</a:t>
            </a:r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加速比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93E6EC-A387-4B1A-9966-744CF25A0AE4}"/>
              </a:ext>
            </a:extLst>
          </p:cNvPr>
          <p:cNvSpPr/>
          <p:nvPr/>
        </p:nvSpPr>
        <p:spPr>
          <a:xfrm>
            <a:off x="3966704" y="28375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消融实验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A7BFC-7E31-47C4-A56D-AAD570AE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824" y="814786"/>
            <a:ext cx="5996352" cy="2056840"/>
          </a:xfrm>
          <a:prstGeom prst="rect">
            <a:avLst/>
          </a:prstGeom>
        </p:spPr>
      </p:pic>
      <p:sp>
        <p:nvSpPr>
          <p:cNvPr id="15" name="Oval 49">
            <a:extLst>
              <a:ext uri="{FF2B5EF4-FFF2-40B4-BE49-F238E27FC236}">
                <a16:creationId xmlns:a16="http://schemas.microsoft.com/office/drawing/2014/main" id="{56674A7F-C9A1-4F4D-8756-227C9E2D10A3}"/>
              </a:ext>
            </a:extLst>
          </p:cNvPr>
          <p:cNvSpPr/>
          <p:nvPr/>
        </p:nvSpPr>
        <p:spPr>
          <a:xfrm>
            <a:off x="6043770" y="4524268"/>
            <a:ext cx="556816" cy="572846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49">
            <a:extLst>
              <a:ext uri="{FF2B5EF4-FFF2-40B4-BE49-F238E27FC236}">
                <a16:creationId xmlns:a16="http://schemas.microsoft.com/office/drawing/2014/main" id="{4C16BB93-A8A4-4C97-874A-1DBA05D41200}"/>
              </a:ext>
            </a:extLst>
          </p:cNvPr>
          <p:cNvSpPr/>
          <p:nvPr/>
        </p:nvSpPr>
        <p:spPr>
          <a:xfrm>
            <a:off x="3688296" y="4524268"/>
            <a:ext cx="556816" cy="572846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91944AE-B802-4042-8691-D26C7BF15BB8}"/>
              </a:ext>
            </a:extLst>
          </p:cNvPr>
          <p:cNvSpPr/>
          <p:nvPr/>
        </p:nvSpPr>
        <p:spPr>
          <a:xfrm>
            <a:off x="1295416" y="4540795"/>
            <a:ext cx="556816" cy="572846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00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Conclusion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3192F1A-4BE1-4F68-AB86-119609DFBAAE}"/>
              </a:ext>
            </a:extLst>
          </p:cNvPr>
          <p:cNvSpPr/>
          <p:nvPr/>
        </p:nvSpPr>
        <p:spPr>
          <a:xfrm>
            <a:off x="300550" y="2842314"/>
            <a:ext cx="7929049" cy="231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缺点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NeuGraph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没有开源代码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后来者：替代品框架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PyG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[1]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DGL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[2]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、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StellarGraph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[3]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（部分功能）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没有涉及多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host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的可拓展性研究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图的划分算法（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Chunk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数量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）太简单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5E3EE8-64D4-4B7D-A980-3DB3035ED78E}"/>
              </a:ext>
            </a:extLst>
          </p:cNvPr>
          <p:cNvSpPr/>
          <p:nvPr/>
        </p:nvSpPr>
        <p:spPr>
          <a:xfrm>
            <a:off x="300550" y="873440"/>
            <a:ext cx="6991203" cy="18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贡献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NeuGraph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抽象出的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SAGA-NN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模型适用于大部分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给出了一种在多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GPU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上进行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分布式训练的研究思路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D5B80D7-81A1-4F8E-A303-F24CCF1CC9C4}"/>
              </a:ext>
            </a:extLst>
          </p:cNvPr>
          <p:cNvSpPr txBox="1"/>
          <p:nvPr/>
        </p:nvSpPr>
        <p:spPr>
          <a:xfrm>
            <a:off x="162000" y="6304002"/>
            <a:ext cx="8509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Fey M, et. al. Fast graph representation learning with PyTorch Geometric[C]. ICLR Workshop. 2019.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Wang M, et al. Deep graph library: A graph-centric, highly-performant package for graph neural networks[C]. ICLR. 2019.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https://stellargraph.readthedocs.io/en/stable/README.html</a:t>
            </a:r>
          </a:p>
        </p:txBody>
      </p:sp>
    </p:spTree>
    <p:extLst>
      <p:ext uri="{BB962C8B-B14F-4D97-AF65-F5344CB8AC3E}">
        <p14:creationId xmlns:p14="http://schemas.microsoft.com/office/powerpoint/2010/main" val="300881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Thoughts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F815CFB-C46C-4955-ADC3-0541DA9D8714}"/>
              </a:ext>
            </a:extLst>
          </p:cNvPr>
          <p:cNvSpPr/>
          <p:nvPr/>
        </p:nvSpPr>
        <p:spPr>
          <a:xfrm>
            <a:off x="300550" y="873440"/>
            <a:ext cx="6991203" cy="18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图划分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寻找一类特定的应用场景：有向图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基本思路：求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SCC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（缩点），希望得到的是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DAG</a:t>
            </a: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目前结果：存在大量“孤立点”、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SCC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较大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51F4E869-F30D-4DEC-AD0E-C7AA82FB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33762"/>
              </p:ext>
            </p:extLst>
          </p:nvPr>
        </p:nvGraphicFramePr>
        <p:xfrm>
          <a:off x="905864" y="3130952"/>
          <a:ext cx="7332272" cy="2225040"/>
        </p:xfrm>
        <a:graphic>
          <a:graphicData uri="http://schemas.openxmlformats.org/drawingml/2006/table">
            <a:tbl>
              <a:tblPr firstRow="1" bandRow="1"/>
              <a:tblGrid>
                <a:gridCol w="1343278">
                  <a:extLst>
                    <a:ext uri="{9D8B030D-6E8A-4147-A177-3AD203B41FA5}">
                      <a16:colId xmlns:a16="http://schemas.microsoft.com/office/drawing/2014/main" val="20597525"/>
                    </a:ext>
                  </a:extLst>
                </a:gridCol>
                <a:gridCol w="952820">
                  <a:extLst>
                    <a:ext uri="{9D8B030D-6E8A-4147-A177-3AD203B41FA5}">
                      <a16:colId xmlns:a16="http://schemas.microsoft.com/office/drawing/2014/main" val="301760099"/>
                    </a:ext>
                  </a:extLst>
                </a:gridCol>
                <a:gridCol w="1114185">
                  <a:extLst>
                    <a:ext uri="{9D8B030D-6E8A-4147-A177-3AD203B41FA5}">
                      <a16:colId xmlns:a16="http://schemas.microsoft.com/office/drawing/2014/main" val="998680196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671386928"/>
                    </a:ext>
                  </a:extLst>
                </a:gridCol>
                <a:gridCol w="1878036">
                  <a:extLst>
                    <a:ext uri="{9D8B030D-6E8A-4147-A177-3AD203B41FA5}">
                      <a16:colId xmlns:a16="http://schemas.microsoft.com/office/drawing/2014/main" val="2123692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zh-CN" alt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Vertices</a:t>
                      </a:r>
                      <a:endParaRPr lang="zh-CN" alt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Edges</a:t>
                      </a:r>
                      <a:endParaRPr lang="zh-CN" alt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Nodes in Largest SCC</a:t>
                      </a:r>
                      <a:endParaRPr lang="zh-CN" alt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Edges in Largest SCC</a:t>
                      </a:r>
                      <a:endParaRPr lang="zh-CN" alt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936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wiki-vote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7,115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103,689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 (0.183)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39,456 (0.381)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472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p2p-Gnutella04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10,876</a:t>
                      </a: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39,994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4,317 (0.397)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18,742 (0.469)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002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p2p-Gnutella31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62,586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147,892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14,149 (0.226)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50,916 (0.344)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2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amazon0302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262,111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1,234,877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241,761 (0.922)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1,131,217 (0.916)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95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web-Google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875,713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5,105,039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434,818 (0.497)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3,419,124 (0.670)</a:t>
                      </a:r>
                      <a:endParaRPr lang="zh-CN" altLang="en-US" sz="14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380633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E404B33-DA58-4090-B52A-ECD880CFEDCE}"/>
              </a:ext>
            </a:extLst>
          </p:cNvPr>
          <p:cNvSpPr txBox="1"/>
          <p:nvPr/>
        </p:nvSpPr>
        <p:spPr>
          <a:xfrm>
            <a:off x="905864" y="5355992"/>
            <a:ext cx="305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tarjan</a:t>
            </a:r>
            <a:r>
              <a:rPr lang="zh-CN" altLang="en-US" sz="140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算法验证 </a:t>
            </a:r>
            <a:r>
              <a:rPr lang="en-US" altLang="zh-CN" sz="140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O(N+M)</a:t>
            </a:r>
            <a:endParaRPr lang="zh-CN" altLang="en-US" sz="1400"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F4318D8-4B15-442E-B6DE-5E4254117416}"/>
              </a:ext>
            </a:extLst>
          </p:cNvPr>
          <p:cNvSpPr txBox="1"/>
          <p:nvPr/>
        </p:nvSpPr>
        <p:spPr>
          <a:xfrm>
            <a:off x="162000" y="6311009"/>
            <a:ext cx="7673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数据集来自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http://snap.stanford.edu/data/index.html</a:t>
            </a:r>
          </a:p>
        </p:txBody>
      </p:sp>
    </p:spTree>
    <p:extLst>
      <p:ext uri="{BB962C8B-B14F-4D97-AF65-F5344CB8AC3E}">
        <p14:creationId xmlns:p14="http://schemas.microsoft.com/office/powerpoint/2010/main" val="299600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3</a:t>
            </a:fld>
            <a:endParaRPr lang="zh-CN" altLang="en-US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BED1F461-5647-490C-A8C4-33959446935E}"/>
              </a:ext>
            </a:extLst>
          </p:cNvPr>
          <p:cNvSpPr txBox="1"/>
          <p:nvPr/>
        </p:nvSpPr>
        <p:spPr>
          <a:xfrm>
            <a:off x="162000" y="6311009"/>
            <a:ext cx="767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https://towardsdatascience.com/a-comprehensive-guide-to-convolutional-neural-networks-the-eli5-way-3bd2b1164a53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Bronstein M M, et al. Geometric deep learning: going beyond euclidean data[J]. IEEE Signal Processing Magazine, 2017.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E6528FC8-2092-48AF-93D2-97F0B48EF467}"/>
              </a:ext>
            </a:extLst>
          </p:cNvPr>
          <p:cNvSpPr txBox="1">
            <a:spLocks/>
          </p:cNvSpPr>
          <p:nvPr/>
        </p:nvSpPr>
        <p:spPr>
          <a:xfrm>
            <a:off x="1339113" y="1306716"/>
            <a:ext cx="1420423" cy="500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endParaRPr lang="en-US" altLang="zh-CN" sz="2000" b="0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2D5031-E580-4A80-ADBE-2DB0C9DB0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10" y="1255646"/>
            <a:ext cx="3025522" cy="220874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75B287F-A8CA-49C4-9A82-7F4470308AC2}"/>
              </a:ext>
            </a:extLst>
          </p:cNvPr>
          <p:cNvSpPr/>
          <p:nvPr/>
        </p:nvSpPr>
        <p:spPr>
          <a:xfrm>
            <a:off x="281141" y="810234"/>
            <a:ext cx="4785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Neural Networks on Images</a:t>
            </a:r>
            <a:r>
              <a:rPr lang="en-US" altLang="zh-CN" sz="2400" b="1" baseline="30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[1]</a:t>
            </a:r>
            <a:endParaRPr lang="zh-CN" altLang="en-US" sz="2400" b="1" baseline="30000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D1FD1A2-C63E-447B-8A91-B1BA179BEE54}"/>
              </a:ext>
            </a:extLst>
          </p:cNvPr>
          <p:cNvSpPr txBox="1">
            <a:spLocks/>
          </p:cNvSpPr>
          <p:nvPr/>
        </p:nvSpPr>
        <p:spPr>
          <a:xfrm>
            <a:off x="400282" y="1402360"/>
            <a:ext cx="2359253" cy="18135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Segmentation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868AF-1217-493A-ADD4-2C7DCE33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961" y="1512349"/>
            <a:ext cx="2713521" cy="179582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07B7DE3-54C7-4434-9C0A-B38F6E2CEAEE}"/>
              </a:ext>
            </a:extLst>
          </p:cNvPr>
          <p:cNvGrpSpPr/>
          <p:nvPr/>
        </p:nvGrpSpPr>
        <p:grpSpPr>
          <a:xfrm>
            <a:off x="691953" y="3548628"/>
            <a:ext cx="7765125" cy="2679987"/>
            <a:chOff x="691953" y="3548628"/>
            <a:chExt cx="7765125" cy="267998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847AC01-9CC5-4F31-9F2D-449AD0C0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53" y="3548628"/>
              <a:ext cx="7765125" cy="2617599"/>
            </a:xfrm>
            <a:prstGeom prst="rect">
              <a:avLst/>
            </a:prstGeom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487C99C-D17D-4F62-A177-62180C89F23A}"/>
                </a:ext>
              </a:extLst>
            </p:cNvPr>
            <p:cNvCxnSpPr/>
            <p:nvPr/>
          </p:nvCxnSpPr>
          <p:spPr>
            <a:xfrm>
              <a:off x="3332133" y="6228615"/>
              <a:ext cx="135507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0DA863E-D081-4F8D-811F-33363E55B303}"/>
                </a:ext>
              </a:extLst>
            </p:cNvPr>
            <p:cNvCxnSpPr>
              <a:cxnSpLocks/>
            </p:cNvCxnSpPr>
            <p:nvPr/>
          </p:nvCxnSpPr>
          <p:spPr>
            <a:xfrm>
              <a:off x="6822040" y="6228615"/>
              <a:ext cx="111008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93D6215-D986-4FF9-B3A6-2AB7E7BF06A6}"/>
              </a:ext>
            </a:extLst>
          </p:cNvPr>
          <p:cNvSpPr/>
          <p:nvPr/>
        </p:nvSpPr>
        <p:spPr>
          <a:xfrm>
            <a:off x="5932350" y="994934"/>
            <a:ext cx="1992853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Euclidean 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D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ata</a:t>
            </a:r>
            <a:r>
              <a:rPr lang="en-US" altLang="zh-CN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[2]</a:t>
            </a:r>
            <a:endParaRPr lang="zh-CN" altLang="en-US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7B91A2-4343-49FB-AB22-9566C24389B6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525867C-5FA2-40E8-A646-6657095F9088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34" name="Google Shape;863;p65">
              <a:extLst>
                <a:ext uri="{FF2B5EF4-FFF2-40B4-BE49-F238E27FC236}">
                  <a16:creationId xmlns:a16="http://schemas.microsoft.com/office/drawing/2014/main" id="{F71D5C84-542E-4ECB-9FEF-7A9E414F8F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35" name="Google Shape;864;p65">
                <a:extLst>
                  <a:ext uri="{FF2B5EF4-FFF2-40B4-BE49-F238E27FC236}">
                    <a16:creationId xmlns:a16="http://schemas.microsoft.com/office/drawing/2014/main" id="{FFCEE49D-E4E4-4A68-BEA3-BE20801EF1A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65;p65">
                <a:extLst>
                  <a:ext uri="{FF2B5EF4-FFF2-40B4-BE49-F238E27FC236}">
                    <a16:creationId xmlns:a16="http://schemas.microsoft.com/office/drawing/2014/main" id="{2F59A4E0-FCB4-4F5C-B655-72EA16FD16BB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741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Thoughts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B7126CB-1F79-4513-BDC4-F98511865329}"/>
              </a:ext>
            </a:extLst>
          </p:cNvPr>
          <p:cNvSpPr/>
          <p:nvPr/>
        </p:nvSpPr>
        <p:spPr>
          <a:xfrm>
            <a:off x="300550" y="873440"/>
            <a:ext cx="7870993" cy="18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当前方法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使用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METIS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 [1]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划分图，点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P-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等分，边分为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P×P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块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基于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Aggregation-Combination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的模式的训练方式（反向的推导）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尝试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online learning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[2]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的方式（动态）划分图</a:t>
            </a:r>
            <a:endParaRPr lang="en-US" altLang="zh-CN" sz="2000" baseline="30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BF45ED7-06FD-4B26-8EC9-101A25E403C3}"/>
              </a:ext>
            </a:extLst>
          </p:cNvPr>
          <p:cNvSpPr txBox="1"/>
          <p:nvPr/>
        </p:nvSpPr>
        <p:spPr>
          <a:xfrm>
            <a:off x="162000" y="6311009"/>
            <a:ext cx="767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METIS: http://glaros.dtc.umn.edu/gkhome/metis/metis/overview</a:t>
            </a:r>
          </a:p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Jia Z, et al. Improving the accuracy, scalability, and performance of graph neural networks with roc[J]. MLSys. 2020.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20200417-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汤家凯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-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PyTorch-BigGraph.pptx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77BD84-B039-48D4-860B-10687CCBC020}"/>
              </a:ext>
            </a:extLst>
          </p:cNvPr>
          <p:cNvSpPr txBox="1"/>
          <p:nvPr/>
        </p:nvSpPr>
        <p:spPr>
          <a:xfrm>
            <a:off x="484522" y="5840905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METIS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算法原理图</a:t>
            </a:r>
            <a:r>
              <a:rPr lang="en-US" altLang="zh-CN" sz="16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[3]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1126379-248C-49C9-A3A6-9BECE5C8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1" y="3094771"/>
            <a:ext cx="3112709" cy="25922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EA155F-3959-4EE2-898F-9986764A1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573" y="2874588"/>
            <a:ext cx="3805970" cy="296631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4EC7A6F-8463-43F4-A786-0D691067E670}"/>
              </a:ext>
            </a:extLst>
          </p:cNvPr>
          <p:cNvSpPr txBox="1"/>
          <p:nvPr/>
        </p:nvSpPr>
        <p:spPr>
          <a:xfrm>
            <a:off x="4712203" y="5803178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ROC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总体设计</a:t>
            </a:r>
            <a:r>
              <a:rPr lang="en-US" altLang="zh-CN" sz="16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[2]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897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Thoughts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56C49B-4847-4CBA-BA32-E376E83B272D}"/>
              </a:ext>
            </a:extLst>
          </p:cNvPr>
          <p:cNvSpPr/>
          <p:nvPr/>
        </p:nvSpPr>
        <p:spPr>
          <a:xfrm>
            <a:off x="300550" y="873440"/>
            <a:ext cx="8509388" cy="3339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采样算法调研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GraphSAINT -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曾涵清博士，南加州大学（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ICLR 20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Cluster-GCN – Google 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KDD 19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VR-GCN - Rui Ye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，北理（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IJCAI 19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）附证明收敛性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FastGCN – Jie Chen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ICLR 18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GraphSAGE – William L. Hamilton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，斯坦福（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NIPS 17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）</a:t>
            </a:r>
            <a:endParaRPr lang="en-US" altLang="zh-CN" sz="200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……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F1E2C8-87BF-4C43-911B-9F6FE17A7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ource Han Sans CN" panose="020B0500000000000000" pitchFamily="34" charset="-122"/>
              </a:rPr>
              <a:t>Cluster-GCN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9411FD-2E1D-4517-9C12-5449DAA2A42E}"/>
              </a:ext>
            </a:extLst>
          </p:cNvPr>
          <p:cNvSpPr/>
          <p:nvPr/>
        </p:nvSpPr>
        <p:spPr>
          <a:xfrm>
            <a:off x="2503965" y="3994430"/>
            <a:ext cx="4136069" cy="525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收敛 </a:t>
            </a:r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– </a:t>
            </a:r>
            <a:r>
              <a:rPr lang="zh-CN" altLang="en-US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时间 </a:t>
            </a:r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- </a:t>
            </a:r>
            <a:r>
              <a:rPr lang="zh-CN" altLang="en-US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内存开销 </a:t>
            </a:r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– </a:t>
            </a:r>
            <a:r>
              <a:rPr lang="zh-CN" altLang="en-US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Wingdings" panose="05000000000000000000" pitchFamily="2" charset="2"/>
              </a:rPr>
              <a:t>精度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15AE6B-83CD-4979-947C-80DBEDBD7F47}"/>
              </a:ext>
            </a:extLst>
          </p:cNvPr>
          <p:cNvGrpSpPr/>
          <p:nvPr/>
        </p:nvGrpSpPr>
        <p:grpSpPr>
          <a:xfrm>
            <a:off x="1795749" y="4828064"/>
            <a:ext cx="5552502" cy="1005981"/>
            <a:chOff x="1707614" y="4828064"/>
            <a:chExt cx="5552502" cy="100598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35E053C-F122-4C73-9BBB-1656BB4E63A9}"/>
                </a:ext>
              </a:extLst>
            </p:cNvPr>
            <p:cNvSpPr/>
            <p:nvPr/>
          </p:nvSpPr>
          <p:spPr>
            <a:xfrm>
              <a:off x="1707614" y="4828064"/>
              <a:ext cx="5552502" cy="1005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Transductive Learning (</a:t>
              </a:r>
              <a:r>
                <a:rPr lang="zh-CN" altLang="en-US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直推学习</a:t>
              </a:r>
              <a:r>
                <a:rPr lang="en-US" altLang="zh-CN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sym typeface="Wingdings" panose="05000000000000000000" pitchFamily="2" charset="2"/>
                </a:rPr>
                <a:t> Inductive learning (</a:t>
              </a:r>
              <a:r>
                <a:rPr lang="zh-CN" altLang="en-US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sym typeface="Wingdings" panose="05000000000000000000" pitchFamily="2" charset="2"/>
                </a:rPr>
                <a:t>归纳学习</a:t>
              </a:r>
              <a:r>
                <a:rPr lang="en-US" altLang="zh-CN" sz="24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124C899-E608-4356-9C27-9A68A8C12F87}"/>
                </a:ext>
              </a:extLst>
            </p:cNvPr>
            <p:cNvSpPr/>
            <p:nvPr/>
          </p:nvSpPr>
          <p:spPr>
            <a:xfrm>
              <a:off x="1707614" y="4828064"/>
              <a:ext cx="5552502" cy="1005981"/>
            </a:xfrm>
            <a:prstGeom prst="rect">
              <a:avLst/>
            </a:prstGeom>
            <a:noFill/>
            <a:ln w="28575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97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Thoughts</a:t>
              </a: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F56C49B-4847-4CBA-BA32-E376E83B272D}"/>
              </a:ext>
            </a:extLst>
          </p:cNvPr>
          <p:cNvSpPr/>
          <p:nvPr/>
        </p:nvSpPr>
        <p:spPr>
          <a:xfrm>
            <a:off x="300550" y="873440"/>
            <a:ext cx="7914982" cy="1374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3C3C8E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其他</a:t>
            </a:r>
            <a:endParaRPr lang="en-US" altLang="zh-CN" sz="2400" b="1">
              <a:solidFill>
                <a:srgbClr val="3C3C8E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[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应用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] DNN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训练任务与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的结合：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e.g.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 深度学习任务调度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[1-2]</a:t>
            </a:r>
          </a:p>
          <a:p>
            <a:pPr marL="342900" indent="-342900">
              <a:lnSpc>
                <a:spcPct val="12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[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加速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] DNN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与</a:t>
            </a: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的联合训练</a:t>
            </a:r>
            <a:r>
              <a:rPr lang="en-US" altLang="zh-CN" sz="20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[3]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4C16E36-C135-484F-942D-C7CCAA70F115}"/>
              </a:ext>
            </a:extLst>
          </p:cNvPr>
          <p:cNvSpPr txBox="1"/>
          <p:nvPr/>
        </p:nvSpPr>
        <p:spPr>
          <a:xfrm>
            <a:off x="162000" y="6304002"/>
            <a:ext cx="8509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Yi X, et al. Optimizing distributed training deployment in heterogeneous GPU clusters[C]. coNEXT. 2020.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Zhou Y, et al. GDP: Generalized device placement for dataflow graphs[J]. arXiv preprint arXiv:1910.01578, 2019.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Lu Y, et al. CNN-G: convolutional neural network combined with graph for image segmentation with theoretical analysis[J].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TCDS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, 2020.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9EF8E-2C22-4BA9-A3B0-D7AF52BC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32" y="2549427"/>
            <a:ext cx="6166336" cy="329132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4BC59E-C49E-45ED-AF76-DD31A33F0225}"/>
              </a:ext>
            </a:extLst>
          </p:cNvPr>
          <p:cNvSpPr txBox="1"/>
          <p:nvPr/>
        </p:nvSpPr>
        <p:spPr>
          <a:xfrm>
            <a:off x="3015645" y="5794709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CNN-GNN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联合训练例子</a:t>
            </a:r>
            <a:r>
              <a:rPr lang="en-US" altLang="zh-CN" sz="1600" baseline="30000">
                <a:latin typeface="思源黑体 CN" panose="020B0500000000000000" pitchFamily="34" charset="-122"/>
                <a:ea typeface="思源黑体 CN" panose="020B0500000000000000" pitchFamily="34" charset="-122"/>
              </a:rPr>
              <a:t>[3]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49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D0FEA3-1908-42DB-BEC7-851F8EFF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A5F5D9-EEEA-4E60-987F-54E877C8CB5E}"/>
              </a:ext>
            </a:extLst>
          </p:cNvPr>
          <p:cNvGrpSpPr/>
          <p:nvPr/>
        </p:nvGrpSpPr>
        <p:grpSpPr>
          <a:xfrm>
            <a:off x="2412000" y="1481369"/>
            <a:ext cx="4320000" cy="3348000"/>
            <a:chOff x="2412000" y="1481369"/>
            <a:chExt cx="4320000" cy="3348000"/>
          </a:xfrm>
        </p:grpSpPr>
        <p:sp>
          <p:nvSpPr>
            <p:cNvPr id="4" name="Google Shape;10;p2">
              <a:extLst>
                <a:ext uri="{FF2B5EF4-FFF2-40B4-BE49-F238E27FC236}">
                  <a16:creationId xmlns:a16="http://schemas.microsoft.com/office/drawing/2014/main" id="{06E782A0-8600-40EF-B1BB-3F435D9F90EE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3C3C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4BBC07D-2A76-4094-80FA-2351605C7841}"/>
                </a:ext>
              </a:extLst>
            </p:cNvPr>
            <p:cNvSpPr/>
            <p:nvPr/>
          </p:nvSpPr>
          <p:spPr>
            <a:xfrm>
              <a:off x="2412000" y="4181369"/>
              <a:ext cx="4320000" cy="648000"/>
            </a:xfrm>
            <a:prstGeom prst="rect">
              <a:avLst/>
            </a:prstGeom>
            <a:solidFill>
              <a:srgbClr val="3C3C8E"/>
            </a:solidFill>
            <a:ln w="25400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57BE9E9-6B8A-46E5-9C58-6750361D2754}"/>
                </a:ext>
              </a:extLst>
            </p:cNvPr>
            <p:cNvSpPr txBox="1"/>
            <p:nvPr/>
          </p:nvSpPr>
          <p:spPr>
            <a:xfrm>
              <a:off x="3026404" y="2415871"/>
              <a:ext cx="3091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4800" b="1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Thanks</a:t>
              </a:r>
              <a:endParaRPr lang="zh-CN" altLang="en-US" sz="48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2A095C7-AAD1-447C-B2A1-740276AF51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759B0B5-35C7-41B5-B42E-FE4E2ACA4DFA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yuchen_seu@seu.edu.cn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74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0FB7ED-EF79-496C-B3D4-17D566E0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FDA18F-E402-4AC8-BB9A-425E9C1E0529}"/>
              </a:ext>
            </a:extLst>
          </p:cNvPr>
          <p:cNvGrpSpPr/>
          <p:nvPr/>
        </p:nvGrpSpPr>
        <p:grpSpPr>
          <a:xfrm>
            <a:off x="300551" y="229270"/>
            <a:ext cx="6381603" cy="461665"/>
            <a:chOff x="300551" y="229270"/>
            <a:chExt cx="6381603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D383ADE-341C-4DE2-B680-352A49F2B616}"/>
                </a:ext>
              </a:extLst>
            </p:cNvPr>
            <p:cNvSpPr txBox="1"/>
            <p:nvPr/>
          </p:nvSpPr>
          <p:spPr>
            <a:xfrm>
              <a:off x="554678" y="229270"/>
              <a:ext cx="612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Backup Slides</a:t>
              </a:r>
              <a:endParaRPr lang="en-US" altLang="zh-CN" sz="2400" b="1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10" name="Google Shape;863;p65">
              <a:extLst>
                <a:ext uri="{FF2B5EF4-FFF2-40B4-BE49-F238E27FC236}">
                  <a16:creationId xmlns:a16="http://schemas.microsoft.com/office/drawing/2014/main" id="{20A9E828-355B-4402-83FF-8CBBF5E147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" name="Google Shape;864;p65">
                <a:extLst>
                  <a:ext uri="{FF2B5EF4-FFF2-40B4-BE49-F238E27FC236}">
                    <a16:creationId xmlns:a16="http://schemas.microsoft.com/office/drawing/2014/main" id="{2653E77B-8ED8-4553-BFBA-C18A5A74B127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5;p65">
                <a:extLst>
                  <a:ext uri="{FF2B5EF4-FFF2-40B4-BE49-F238E27FC236}">
                    <a16:creationId xmlns:a16="http://schemas.microsoft.com/office/drawing/2014/main" id="{C6C778E8-396E-49A5-A388-6FADE9A2B51D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25FBBF9-65E3-4BFC-A24E-BBE1D3FC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4039"/>
            <a:ext cx="8077200" cy="350992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1E40CB-63C7-4B06-A426-DB13AFE082DD}"/>
              </a:ext>
            </a:extLst>
          </p:cNvPr>
          <p:cNvSpPr txBox="1"/>
          <p:nvPr/>
        </p:nvSpPr>
        <p:spPr>
          <a:xfrm>
            <a:off x="3015645" y="5794709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zh-CN" altLang="en-US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的推断与训练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36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D777BC-6845-4AFA-9299-21C9D5FE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5417B1-E43C-4D11-8682-6656DCC29E4C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AEC3F21-A7AA-41EC-A619-674C514D688F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Backup Slides</a:t>
              </a:r>
              <a:endParaRPr lang="en-US" altLang="zh-CN" sz="2400" b="1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11" name="Google Shape;863;p65">
              <a:extLst>
                <a:ext uri="{FF2B5EF4-FFF2-40B4-BE49-F238E27FC236}">
                  <a16:creationId xmlns:a16="http://schemas.microsoft.com/office/drawing/2014/main" id="{17869307-9D4D-4930-895D-D9765CDB80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2" name="Google Shape;864;p65">
                <a:extLst>
                  <a:ext uri="{FF2B5EF4-FFF2-40B4-BE49-F238E27FC236}">
                    <a16:creationId xmlns:a16="http://schemas.microsoft.com/office/drawing/2014/main" id="{227E7882-6CB2-4782-94C3-6DD08A4EA380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865;p65">
                <a:extLst>
                  <a:ext uri="{FF2B5EF4-FFF2-40B4-BE49-F238E27FC236}">
                    <a16:creationId xmlns:a16="http://schemas.microsoft.com/office/drawing/2014/main" id="{33BF6807-B3BD-411B-98C1-5ECC35352515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422C7E0-1C4C-4C5F-BFB5-194A946A6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12"/>
          <a:stretch/>
        </p:blipFill>
        <p:spPr>
          <a:xfrm>
            <a:off x="4702822" y="3642897"/>
            <a:ext cx="4047586" cy="24896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FFBEF2-CE7A-4A03-BE4F-55E413EEA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" r="-1"/>
          <a:stretch/>
        </p:blipFill>
        <p:spPr>
          <a:xfrm>
            <a:off x="1664617" y="933066"/>
            <a:ext cx="5814765" cy="26884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1EAB3F-C7A2-4591-B21C-70E4AF64F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54678" y="3645763"/>
            <a:ext cx="4047586" cy="24414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78D0F4B-B4E8-4663-891B-CA3BCC639D03}"/>
              </a:ext>
            </a:extLst>
          </p:cNvPr>
          <p:cNvSpPr/>
          <p:nvPr/>
        </p:nvSpPr>
        <p:spPr>
          <a:xfrm>
            <a:off x="281141" y="810234"/>
            <a:ext cx="149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Example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479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BE67E6-F1C6-4546-9FC3-E5920B2C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642BF-7244-4D48-91FA-CAB1CA2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1" y="1846358"/>
            <a:ext cx="7267575" cy="1314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777733-DEC0-4A41-8969-E540FD03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4" y="3986691"/>
            <a:ext cx="7562850" cy="1800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4C050B-A371-44B2-819A-0FD24510A118}"/>
              </a:ext>
            </a:extLst>
          </p:cNvPr>
          <p:cNvSpPr txBox="1"/>
          <p:nvPr/>
        </p:nvSpPr>
        <p:spPr>
          <a:xfrm>
            <a:off x="3015645" y="5794709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CommNet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2A3CAC-FBB0-4185-B5C2-12AA5E89101C}"/>
              </a:ext>
            </a:extLst>
          </p:cNvPr>
          <p:cNvSpPr txBox="1"/>
          <p:nvPr/>
        </p:nvSpPr>
        <p:spPr>
          <a:xfrm>
            <a:off x="3015643" y="3168601"/>
            <a:ext cx="31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思源黑体 CN" panose="020B0500000000000000" pitchFamily="34" charset="-122"/>
                <a:ea typeface="思源黑体 CN" panose="020B0500000000000000" pitchFamily="34" charset="-122"/>
              </a:rPr>
              <a:t>GG-NN</a:t>
            </a:r>
            <a:endParaRPr lang="zh-CN" altLang="en-US" sz="1600" baseline="300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36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4</a:t>
            </a:fld>
            <a:endParaRPr lang="zh-CN" altLang="en-US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BED1F461-5647-490C-A8C4-33959446935E}"/>
              </a:ext>
            </a:extLst>
          </p:cNvPr>
          <p:cNvSpPr txBox="1"/>
          <p:nvPr/>
        </p:nvSpPr>
        <p:spPr>
          <a:xfrm>
            <a:off x="162000" y="6311009"/>
            <a:ext cx="767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Sergi Abadal, et al. Computing Graph Neural Networks:A Survey from Algorithms to Accelerators, arXiv 2020. 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Ying R, et al. Graph convolutional neural networks for web-scale recommender systems[C],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SIGKDD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. 2018.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Guohao Li,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et al.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DeepGCNs: Can GCNs go as deep as CNNs? , ICCV, 2019.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59E9BC-4EF0-46E1-8D53-A45E22C6EE0E}"/>
              </a:ext>
            </a:extLst>
          </p:cNvPr>
          <p:cNvSpPr/>
          <p:nvPr/>
        </p:nvSpPr>
        <p:spPr>
          <a:xfrm>
            <a:off x="281141" y="810234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Data as Graphs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DBD0A9F-A437-4563-88DE-48D51B4C6FA8}"/>
              </a:ext>
            </a:extLst>
          </p:cNvPr>
          <p:cNvGrpSpPr/>
          <p:nvPr/>
        </p:nvGrpSpPr>
        <p:grpSpPr>
          <a:xfrm>
            <a:off x="4572603" y="1420139"/>
            <a:ext cx="4147142" cy="2104008"/>
            <a:chOff x="4834858" y="921352"/>
            <a:chExt cx="4147142" cy="2104008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632B1359-7577-4285-99FA-957BA4D266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7346250"/>
                </p:ext>
              </p:extLst>
            </p:nvPr>
          </p:nvGraphicFramePr>
          <p:xfrm>
            <a:off x="6540613" y="921352"/>
            <a:ext cx="1412875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6" name="AxMath" r:id="rId5" imgW="707040" imgH="235440" progId="Equation.AxMath">
                    <p:embed/>
                  </p:oleObj>
                </mc:Choice>
                <mc:Fallback>
                  <p:oleObj name="AxMath" r:id="rId5" imgW="707040" imgH="235440" progId="Equation.AxMat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632B1359-7577-4285-99FA-957BA4D2660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0613" y="921352"/>
                          <a:ext cx="1412875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5B0DECD-D86B-4E34-9DC6-BC49D33DF5E2}"/>
                </a:ext>
              </a:extLst>
            </p:cNvPr>
            <p:cNvSpPr txBox="1">
              <a:spLocks/>
            </p:cNvSpPr>
            <p:nvPr/>
          </p:nvSpPr>
          <p:spPr>
            <a:xfrm>
              <a:off x="4834858" y="980389"/>
              <a:ext cx="2702646" cy="199269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8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</a:t>
              </a:r>
              <a:endParaRPr lang="en-US" altLang="zh-CN" sz="1800" b="0" baseline="30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8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Vertices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8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Edges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8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Vertex Weights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800" b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Edge Weights</a:t>
              </a:r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34A81BDA-1353-408A-B8C7-88324D1EE1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4867059"/>
                </p:ext>
              </p:extLst>
            </p:nvPr>
          </p:nvGraphicFramePr>
          <p:xfrm>
            <a:off x="6540613" y="1341689"/>
            <a:ext cx="20891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7" name="AxMath" r:id="rId7" imgW="1044360" imgH="226440" progId="Equation.AxMath">
                    <p:embed/>
                  </p:oleObj>
                </mc:Choice>
                <mc:Fallback>
                  <p:oleObj name="AxMath" r:id="rId7" imgW="1044360" imgH="226440" progId="Equation.AxMat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34A81BDA-1353-408A-B8C7-88324D1EE1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40613" y="1341689"/>
                          <a:ext cx="2089150" cy="454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D23F78F9-623E-4387-A15A-726A254F75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0363206"/>
                </p:ext>
              </p:extLst>
            </p:nvPr>
          </p:nvGraphicFramePr>
          <p:xfrm>
            <a:off x="6540613" y="1749723"/>
            <a:ext cx="140970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8" name="AxMath" r:id="rId9" imgW="704520" imgH="226440" progId="Equation.AxMath">
                    <p:embed/>
                  </p:oleObj>
                </mc:Choice>
                <mc:Fallback>
                  <p:oleObj name="AxMath" r:id="rId9" imgW="704520" imgH="226440" progId="Equation.AxMath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D23F78F9-623E-4387-A15A-726A254F75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40613" y="1749723"/>
                          <a:ext cx="1409700" cy="454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5355A762-DFE7-4E44-B240-3671D79278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7458469"/>
                </p:ext>
              </p:extLst>
            </p:nvPr>
          </p:nvGraphicFramePr>
          <p:xfrm>
            <a:off x="7158150" y="2160561"/>
            <a:ext cx="15843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9" name="AxMath" r:id="rId11" imgW="791640" imgH="227880" progId="Equation.AxMath">
                    <p:embed/>
                  </p:oleObj>
                </mc:Choice>
                <mc:Fallback>
                  <p:oleObj name="AxMath" r:id="rId11" imgW="791640" imgH="227880" progId="Equation.AxMath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5355A762-DFE7-4E44-B240-3671D79278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58150" y="2160561"/>
                          <a:ext cx="15843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59AC88E3-07EC-498C-962D-2626466692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9888035"/>
                </p:ext>
              </p:extLst>
            </p:nvPr>
          </p:nvGraphicFramePr>
          <p:xfrm>
            <a:off x="6810300" y="2555460"/>
            <a:ext cx="21717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" name="AxMath" r:id="rId13" imgW="1086120" imgH="235440" progId="Equation.AxMath">
                    <p:embed/>
                  </p:oleObj>
                </mc:Choice>
                <mc:Fallback>
                  <p:oleObj name="AxMath" r:id="rId13" imgW="1086120" imgH="235440" progId="Equation.AxMath">
                    <p:embed/>
                    <p:pic>
                      <p:nvPicPr>
                        <p:cNvPr id="36" name="对象 35">
                          <a:extLst>
                            <a:ext uri="{FF2B5EF4-FFF2-40B4-BE49-F238E27FC236}">
                              <a16:creationId xmlns:a16="http://schemas.microsoft.com/office/drawing/2014/main" id="{59AC88E3-07EC-498C-962D-2626466692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810300" y="2555460"/>
                          <a:ext cx="2171700" cy="469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1199DD4-07EA-4362-9C1B-E786BECE0BC1}"/>
              </a:ext>
            </a:extLst>
          </p:cNvPr>
          <p:cNvGrpSpPr/>
          <p:nvPr/>
        </p:nvGrpSpPr>
        <p:grpSpPr>
          <a:xfrm>
            <a:off x="792818" y="1584566"/>
            <a:ext cx="3105781" cy="1887301"/>
            <a:chOff x="915004" y="1660945"/>
            <a:chExt cx="3105781" cy="1887301"/>
          </a:xfrm>
        </p:grpSpPr>
        <p:sp>
          <p:nvSpPr>
            <p:cNvPr id="42" name="Oval 3">
              <a:extLst>
                <a:ext uri="{FF2B5EF4-FFF2-40B4-BE49-F238E27FC236}">
                  <a16:creationId xmlns:a16="http://schemas.microsoft.com/office/drawing/2014/main" id="{40FDFFFA-F85B-4B37-89D1-25DF849F181B}"/>
                </a:ext>
              </a:extLst>
            </p:cNvPr>
            <p:cNvSpPr/>
            <p:nvPr/>
          </p:nvSpPr>
          <p:spPr>
            <a:xfrm>
              <a:off x="1059538" y="223914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B1A6E098-5A76-4F5D-91D3-1A829EEB0370}"/>
                </a:ext>
              </a:extLst>
            </p:cNvPr>
            <p:cNvSpPr/>
            <p:nvPr/>
          </p:nvSpPr>
          <p:spPr>
            <a:xfrm>
              <a:off x="1335763" y="282969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E8AD1292-B6B2-4FC0-90D8-90CE66ACA11D}"/>
                </a:ext>
              </a:extLst>
            </p:cNvPr>
            <p:cNvSpPr/>
            <p:nvPr/>
          </p:nvSpPr>
          <p:spPr>
            <a:xfrm>
              <a:off x="1897738" y="237249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6">
              <a:extLst>
                <a:ext uri="{FF2B5EF4-FFF2-40B4-BE49-F238E27FC236}">
                  <a16:creationId xmlns:a16="http://schemas.microsoft.com/office/drawing/2014/main" id="{5D09FA83-4F8E-4EF3-9CA9-5D8750531B13}"/>
                </a:ext>
              </a:extLst>
            </p:cNvPr>
            <p:cNvSpPr/>
            <p:nvPr/>
          </p:nvSpPr>
          <p:spPr>
            <a:xfrm>
              <a:off x="2774038" y="208674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56FC2977-7780-4EEA-BF8B-8C34BC3C8017}"/>
                </a:ext>
              </a:extLst>
            </p:cNvPr>
            <p:cNvSpPr/>
            <p:nvPr/>
          </p:nvSpPr>
          <p:spPr>
            <a:xfrm>
              <a:off x="2697838" y="251536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8">
              <a:extLst>
                <a:ext uri="{FF2B5EF4-FFF2-40B4-BE49-F238E27FC236}">
                  <a16:creationId xmlns:a16="http://schemas.microsoft.com/office/drawing/2014/main" id="{7B10B941-2EA3-4A70-846E-8EEBBE528A55}"/>
                </a:ext>
              </a:extLst>
            </p:cNvPr>
            <p:cNvSpPr/>
            <p:nvPr/>
          </p:nvSpPr>
          <p:spPr>
            <a:xfrm>
              <a:off x="2831188" y="3143051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64F23CA9-316C-4E86-AC1C-944A355626E4}"/>
                </a:ext>
              </a:extLst>
            </p:cNvPr>
            <p:cNvSpPr/>
            <p:nvPr/>
          </p:nvSpPr>
          <p:spPr>
            <a:xfrm>
              <a:off x="3526513" y="262014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526CB1AF-55A7-4330-8A0F-523FFAE5602E}"/>
                </a:ext>
              </a:extLst>
            </p:cNvPr>
            <p:cNvSpPr/>
            <p:nvPr/>
          </p:nvSpPr>
          <p:spPr>
            <a:xfrm>
              <a:off x="3659863" y="1953392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11">
              <a:extLst>
                <a:ext uri="{FF2B5EF4-FFF2-40B4-BE49-F238E27FC236}">
                  <a16:creationId xmlns:a16="http://schemas.microsoft.com/office/drawing/2014/main" id="{44385EB9-4A2C-4EB5-A6E9-53BD8A5CF8C7}"/>
                </a:ext>
              </a:extLst>
            </p:cNvPr>
            <p:cNvCxnSpPr>
              <a:stCxn id="42" idx="4"/>
              <a:endCxn id="43" idx="1"/>
            </p:cNvCxnSpPr>
            <p:nvPr/>
          </p:nvCxnSpPr>
          <p:spPr>
            <a:xfrm>
              <a:off x="1126213" y="2372492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2">
              <a:extLst>
                <a:ext uri="{FF2B5EF4-FFF2-40B4-BE49-F238E27FC236}">
                  <a16:creationId xmlns:a16="http://schemas.microsoft.com/office/drawing/2014/main" id="{9F8463E0-E993-47DF-88C4-F5F459894EC2}"/>
                </a:ext>
              </a:extLst>
            </p:cNvPr>
            <p:cNvCxnSpPr>
              <a:cxnSpLocks/>
              <a:stCxn id="43" idx="7"/>
              <a:endCxn id="44" idx="3"/>
            </p:cNvCxnSpPr>
            <p:nvPr/>
          </p:nvCxnSpPr>
          <p:spPr>
            <a:xfrm flipV="1">
              <a:off x="1449584" y="2486313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3">
              <a:extLst>
                <a:ext uri="{FF2B5EF4-FFF2-40B4-BE49-F238E27FC236}">
                  <a16:creationId xmlns:a16="http://schemas.microsoft.com/office/drawing/2014/main" id="{8E8526AB-F515-4103-87C1-7661AF400961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2031088" y="2439167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4">
              <a:extLst>
                <a:ext uri="{FF2B5EF4-FFF2-40B4-BE49-F238E27FC236}">
                  <a16:creationId xmlns:a16="http://schemas.microsoft.com/office/drawing/2014/main" id="{5C492EE7-5ABE-45C7-819C-5DC20E96F35B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2031088" y="2153417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5">
              <a:extLst>
                <a:ext uri="{FF2B5EF4-FFF2-40B4-BE49-F238E27FC236}">
                  <a16:creationId xmlns:a16="http://schemas.microsoft.com/office/drawing/2014/main" id="{50B9E7AB-9465-4B12-AA21-7DB043FC5F35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2907388" y="2020067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6">
              <a:extLst>
                <a:ext uri="{FF2B5EF4-FFF2-40B4-BE49-F238E27FC236}">
                  <a16:creationId xmlns:a16="http://schemas.microsoft.com/office/drawing/2014/main" id="{048A3990-01F7-4DAF-A77D-FF9099FE8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342" y="2215329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7">
              <a:extLst>
                <a:ext uri="{FF2B5EF4-FFF2-40B4-BE49-F238E27FC236}">
                  <a16:creationId xmlns:a16="http://schemas.microsoft.com/office/drawing/2014/main" id="{60CBDB38-F098-4C8B-8EC4-64A2F4C8E422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 flipV="1">
              <a:off x="1469113" y="2582042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8">
              <a:extLst>
                <a:ext uri="{FF2B5EF4-FFF2-40B4-BE49-F238E27FC236}">
                  <a16:creationId xmlns:a16="http://schemas.microsoft.com/office/drawing/2014/main" id="{16ECD60C-11F1-48F0-B4CD-D9BA1E51CA58}"/>
                </a:ext>
              </a:extLst>
            </p:cNvPr>
            <p:cNvCxnSpPr>
              <a:cxnSpLocks/>
              <a:stCxn id="47" idx="1"/>
              <a:endCxn id="44" idx="4"/>
            </p:cNvCxnSpPr>
            <p:nvPr/>
          </p:nvCxnSpPr>
          <p:spPr>
            <a:xfrm flipH="1" flipV="1">
              <a:off x="1964413" y="2505842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9">
              <a:extLst>
                <a:ext uri="{FF2B5EF4-FFF2-40B4-BE49-F238E27FC236}">
                  <a16:creationId xmlns:a16="http://schemas.microsoft.com/office/drawing/2014/main" id="{3B75234C-F373-43F0-A703-D5A58F51D15D}"/>
                </a:ext>
              </a:extLst>
            </p:cNvPr>
            <p:cNvCxnSpPr>
              <a:cxnSpLocks/>
              <a:stCxn id="47" idx="7"/>
              <a:endCxn id="48" idx="3"/>
            </p:cNvCxnSpPr>
            <p:nvPr/>
          </p:nvCxnSpPr>
          <p:spPr>
            <a:xfrm flipV="1">
              <a:off x="2945009" y="2733963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20">
                  <a:extLst>
                    <a:ext uri="{FF2B5EF4-FFF2-40B4-BE49-F238E27FC236}">
                      <a16:creationId xmlns:a16="http://schemas.microsoft.com/office/drawing/2014/main" id="{92E4EA50-AA64-472E-8DAA-7AFBC7526832}"/>
                    </a:ext>
                  </a:extLst>
                </p:cNvPr>
                <p:cNvSpPr txBox="1"/>
                <p:nvPr/>
              </p:nvSpPr>
              <p:spPr>
                <a:xfrm>
                  <a:off x="1781850" y="2047628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20">
                  <a:extLst>
                    <a:ext uri="{FF2B5EF4-FFF2-40B4-BE49-F238E27FC236}">
                      <a16:creationId xmlns:a16="http://schemas.microsoft.com/office/drawing/2014/main" id="{92E4EA50-AA64-472E-8DAA-7AFBC7526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850" y="2047628"/>
                  <a:ext cx="29424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0204" r="-6122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21">
                  <a:extLst>
                    <a:ext uri="{FF2B5EF4-FFF2-40B4-BE49-F238E27FC236}">
                      <a16:creationId xmlns:a16="http://schemas.microsoft.com/office/drawing/2014/main" id="{AEEE9D12-0A2F-499B-910B-F4F74D4CDB10}"/>
                    </a:ext>
                  </a:extLst>
                </p:cNvPr>
                <p:cNvSpPr txBox="1"/>
                <p:nvPr/>
              </p:nvSpPr>
              <p:spPr>
                <a:xfrm>
                  <a:off x="1191300" y="2904874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21">
                  <a:extLst>
                    <a:ext uri="{FF2B5EF4-FFF2-40B4-BE49-F238E27FC236}">
                      <a16:creationId xmlns:a16="http://schemas.microsoft.com/office/drawing/2014/main" id="{AEEE9D12-0A2F-499B-910B-F4F74D4CD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00" y="2904874"/>
                  <a:ext cx="294247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204" r="-61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22">
                  <a:extLst>
                    <a:ext uri="{FF2B5EF4-FFF2-40B4-BE49-F238E27FC236}">
                      <a16:creationId xmlns:a16="http://schemas.microsoft.com/office/drawing/2014/main" id="{04638F34-DBC5-473B-A2AD-A0359849B7EB}"/>
                    </a:ext>
                  </a:extLst>
                </p:cNvPr>
                <p:cNvSpPr txBox="1"/>
                <p:nvPr/>
              </p:nvSpPr>
              <p:spPr>
                <a:xfrm>
                  <a:off x="2706254" y="3271247"/>
                  <a:ext cx="284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22">
                  <a:extLst>
                    <a:ext uri="{FF2B5EF4-FFF2-40B4-BE49-F238E27FC236}">
                      <a16:creationId xmlns:a16="http://schemas.microsoft.com/office/drawing/2014/main" id="{04638F34-DBC5-473B-A2AD-A0359849B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254" y="3271247"/>
                  <a:ext cx="28437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638" r="-4255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23">
                  <a:extLst>
                    <a:ext uri="{FF2B5EF4-FFF2-40B4-BE49-F238E27FC236}">
                      <a16:creationId xmlns:a16="http://schemas.microsoft.com/office/drawing/2014/main" id="{733F39C7-4CB4-4998-BE51-F6D8E8E5D164}"/>
                    </a:ext>
                  </a:extLst>
                </p:cNvPr>
                <p:cNvSpPr txBox="1"/>
                <p:nvPr/>
              </p:nvSpPr>
              <p:spPr>
                <a:xfrm>
                  <a:off x="3659863" y="2632250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23">
                  <a:extLst>
                    <a:ext uri="{FF2B5EF4-FFF2-40B4-BE49-F238E27FC236}">
                      <a16:creationId xmlns:a16="http://schemas.microsoft.com/office/drawing/2014/main" id="{733F39C7-4CB4-4998-BE51-F6D8E8E5D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863" y="2632250"/>
                  <a:ext cx="29424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204" r="-6122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24">
                  <a:extLst>
                    <a:ext uri="{FF2B5EF4-FFF2-40B4-BE49-F238E27FC236}">
                      <a16:creationId xmlns:a16="http://schemas.microsoft.com/office/drawing/2014/main" id="{49E6FE5B-B750-4152-8F60-72AFDA80F66C}"/>
                    </a:ext>
                  </a:extLst>
                </p:cNvPr>
                <p:cNvSpPr txBox="1"/>
                <p:nvPr/>
              </p:nvSpPr>
              <p:spPr>
                <a:xfrm>
                  <a:off x="2848440" y="251474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24">
                  <a:extLst>
                    <a:ext uri="{FF2B5EF4-FFF2-40B4-BE49-F238E27FC236}">
                      <a16:creationId xmlns:a16="http://schemas.microsoft.com/office/drawing/2014/main" id="{49E6FE5B-B750-4152-8F60-72AFDA80F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8440" y="2514745"/>
                  <a:ext cx="29424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0417" r="-8333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25">
                  <a:extLst>
                    <a:ext uri="{FF2B5EF4-FFF2-40B4-BE49-F238E27FC236}">
                      <a16:creationId xmlns:a16="http://schemas.microsoft.com/office/drawing/2014/main" id="{1588AD01-FD39-47B9-A77B-3B64F163CB61}"/>
                    </a:ext>
                  </a:extLst>
                </p:cNvPr>
                <p:cNvSpPr txBox="1"/>
                <p:nvPr/>
              </p:nvSpPr>
              <p:spPr>
                <a:xfrm>
                  <a:off x="2709908" y="1780877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25">
                  <a:extLst>
                    <a:ext uri="{FF2B5EF4-FFF2-40B4-BE49-F238E27FC236}">
                      <a16:creationId xmlns:a16="http://schemas.microsoft.com/office/drawing/2014/main" id="{1588AD01-FD39-47B9-A77B-3B64F163C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908" y="1780877"/>
                  <a:ext cx="29424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0204" r="-61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26">
                  <a:extLst>
                    <a:ext uri="{FF2B5EF4-FFF2-40B4-BE49-F238E27FC236}">
                      <a16:creationId xmlns:a16="http://schemas.microsoft.com/office/drawing/2014/main" id="{F5F61DFD-DEBF-48B4-BC81-C218E90B613F}"/>
                    </a:ext>
                  </a:extLst>
                </p:cNvPr>
                <p:cNvSpPr txBox="1"/>
                <p:nvPr/>
              </p:nvSpPr>
              <p:spPr>
                <a:xfrm>
                  <a:off x="3726538" y="166094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26">
                  <a:extLst>
                    <a:ext uri="{FF2B5EF4-FFF2-40B4-BE49-F238E27FC236}">
                      <a16:creationId xmlns:a16="http://schemas.microsoft.com/office/drawing/2014/main" id="{F5F61DFD-DEBF-48B4-BC81-C218E90B6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538" y="1660945"/>
                  <a:ext cx="294247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0204" r="-61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28">
                  <a:extLst>
                    <a:ext uri="{FF2B5EF4-FFF2-40B4-BE49-F238E27FC236}">
                      <a16:creationId xmlns:a16="http://schemas.microsoft.com/office/drawing/2014/main" id="{F56FE20A-2553-43D2-9EB6-67FB941E2526}"/>
                    </a:ext>
                  </a:extLst>
                </p:cNvPr>
                <p:cNvSpPr txBox="1"/>
                <p:nvPr/>
              </p:nvSpPr>
              <p:spPr>
                <a:xfrm>
                  <a:off x="915004" y="1921709"/>
                  <a:ext cx="2889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28">
                  <a:extLst>
                    <a:ext uri="{FF2B5EF4-FFF2-40B4-BE49-F238E27FC236}">
                      <a16:creationId xmlns:a16="http://schemas.microsoft.com/office/drawing/2014/main" id="{F56FE20A-2553-43D2-9EB6-67FB941E2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04" y="1921709"/>
                  <a:ext cx="288925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0638" r="-851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0E1356F-6836-46E2-8C3A-84E8F545943D}"/>
              </a:ext>
            </a:extLst>
          </p:cNvPr>
          <p:cNvGrpSpPr/>
          <p:nvPr/>
        </p:nvGrpSpPr>
        <p:grpSpPr>
          <a:xfrm>
            <a:off x="170271" y="4012605"/>
            <a:ext cx="8779612" cy="2181075"/>
            <a:chOff x="182797" y="4025131"/>
            <a:chExt cx="8779612" cy="218107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323D298-D036-4549-B5A6-8D62E1D35A78}"/>
                </a:ext>
              </a:extLst>
            </p:cNvPr>
            <p:cNvSpPr/>
            <p:nvPr/>
          </p:nvSpPr>
          <p:spPr>
            <a:xfrm>
              <a:off x="297137" y="4025131"/>
              <a:ext cx="8569761" cy="2181075"/>
            </a:xfrm>
            <a:prstGeom prst="rect">
              <a:avLst/>
            </a:prstGeom>
            <a:noFill/>
            <a:ln w="19050">
              <a:solidFill>
                <a:srgbClr val="3C3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4A7E98F-15C7-4617-A1E4-FF3A8DADB9B8}"/>
                </a:ext>
              </a:extLst>
            </p:cNvPr>
            <p:cNvGrpSpPr/>
            <p:nvPr/>
          </p:nvGrpSpPr>
          <p:grpSpPr>
            <a:xfrm>
              <a:off x="182797" y="4144849"/>
              <a:ext cx="8779612" cy="2050067"/>
              <a:chOff x="-53171" y="4141905"/>
              <a:chExt cx="8779612" cy="2050067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FFE54966-6766-4DBD-9CE7-802A25F95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9549" y="4141905"/>
                <a:ext cx="2275663" cy="158461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E5FABD6-7343-4AF3-95F2-4777DCA0F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5300" y="4142515"/>
                <a:ext cx="1985548" cy="1661515"/>
              </a:xfrm>
              <a:prstGeom prst="rect">
                <a:avLst/>
              </a:prstGeom>
            </p:spPr>
          </p:pic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9B7D02A3-AEA3-4223-9A4B-9160BA272F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1627" y="5823604"/>
                <a:ext cx="2950171" cy="3683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685766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600" b="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Recommendation[2]</a:t>
                </a:r>
              </a:p>
            </p:txBody>
          </p:sp>
          <p:sp>
            <p:nvSpPr>
              <p:cNvPr id="38" name="标题 1">
                <a:extLst>
                  <a:ext uri="{FF2B5EF4-FFF2-40B4-BE49-F238E27FC236}">
                    <a16:creationId xmlns:a16="http://schemas.microsoft.com/office/drawing/2014/main" id="{1EBEF0D5-D5FC-4025-8F66-D8DC9ADC43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6270" y="5821054"/>
                <a:ext cx="2950171" cy="3683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685766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600" b="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Point Cloud[3]</a:t>
                </a:r>
              </a:p>
            </p:txBody>
          </p:sp>
          <p:sp>
            <p:nvSpPr>
              <p:cNvPr id="40" name="标题 1">
                <a:extLst>
                  <a:ext uri="{FF2B5EF4-FFF2-40B4-BE49-F238E27FC236}">
                    <a16:creationId xmlns:a16="http://schemas.microsoft.com/office/drawing/2014/main" id="{745A4230-E698-45A5-9A9D-CD0BBB22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3171" y="5823604"/>
                <a:ext cx="2950171" cy="3683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685766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600" b="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Citation Networks</a:t>
                </a:r>
                <a:r>
                  <a:rPr lang="en-US" altLang="zh-CN" sz="1600" b="0" baseline="3000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[1]</a:t>
                </a:r>
              </a:p>
            </p:txBody>
          </p:sp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33DE04AC-8627-46D5-B576-DB866D74B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0801" y="4188387"/>
                <a:ext cx="2418795" cy="1580812"/>
              </a:xfrm>
              <a:prstGeom prst="rect">
                <a:avLst/>
              </a:prstGeom>
            </p:spPr>
          </p:pic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B5C36729-0642-43CD-934C-6CF841BE8EEB}"/>
              </a:ext>
            </a:extLst>
          </p:cNvPr>
          <p:cNvSpPr/>
          <p:nvPr/>
        </p:nvSpPr>
        <p:spPr>
          <a:xfrm>
            <a:off x="1247890" y="3417177"/>
            <a:ext cx="2307042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non-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Euclidean 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D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ata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24C86AB-F68A-45E0-A88F-DF0271323DA6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00D4EC8-F327-4D2D-B7A1-DDBA7B889377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78" name="Google Shape;863;p65">
              <a:extLst>
                <a:ext uri="{FF2B5EF4-FFF2-40B4-BE49-F238E27FC236}">
                  <a16:creationId xmlns:a16="http://schemas.microsoft.com/office/drawing/2014/main" id="{F5392312-9EF7-45AE-97D4-BC01E138E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79" name="Google Shape;864;p65">
                <a:extLst>
                  <a:ext uri="{FF2B5EF4-FFF2-40B4-BE49-F238E27FC236}">
                    <a16:creationId xmlns:a16="http://schemas.microsoft.com/office/drawing/2014/main" id="{1C8B814A-D9AF-449C-B790-2F0A1E2BC9F3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65;p65">
                <a:extLst>
                  <a:ext uri="{FF2B5EF4-FFF2-40B4-BE49-F238E27FC236}">
                    <a16:creationId xmlns:a16="http://schemas.microsoft.com/office/drawing/2014/main" id="{C0AC6156-71CA-4664-ADC4-9954101B1B89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5</a:t>
            </a:fld>
            <a:endParaRPr lang="zh-CN" altLang="en-US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BED1F461-5647-490C-A8C4-33959446935E}"/>
              </a:ext>
            </a:extLst>
          </p:cNvPr>
          <p:cNvSpPr txBox="1"/>
          <p:nvPr/>
        </p:nvSpPr>
        <p:spPr>
          <a:xfrm>
            <a:off x="162000" y="6311009"/>
            <a:ext cx="767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* Figures from Internet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E3B1C0-C6B8-45A7-BACC-BF2DCF3AF56A}"/>
              </a:ext>
            </a:extLst>
          </p:cNvPr>
          <p:cNvGrpSpPr/>
          <p:nvPr/>
        </p:nvGrpSpPr>
        <p:grpSpPr>
          <a:xfrm>
            <a:off x="141236" y="1092308"/>
            <a:ext cx="4274735" cy="4958216"/>
            <a:chOff x="141236" y="1281645"/>
            <a:chExt cx="4274735" cy="4958216"/>
          </a:xfrm>
        </p:grpSpPr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E6528FC8-2092-48AF-93D2-97F0B48EF467}"/>
                </a:ext>
              </a:extLst>
            </p:cNvPr>
            <p:cNvSpPr txBox="1">
              <a:spLocks/>
            </p:cNvSpPr>
            <p:nvPr/>
          </p:nvSpPr>
          <p:spPr>
            <a:xfrm>
              <a:off x="1339113" y="1306716"/>
              <a:ext cx="1420423" cy="5006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30000"/>
                </a:lnSpc>
              </a:pPr>
              <a:endParaRPr lang="en-US" altLang="zh-CN" sz="2000" b="0" baseline="30000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8EBDC7FC-876C-4D0B-B04E-33E9F7FE9951}"/>
                </a:ext>
              </a:extLst>
            </p:cNvPr>
            <p:cNvGrpSpPr/>
            <p:nvPr/>
          </p:nvGrpSpPr>
          <p:grpSpPr>
            <a:xfrm>
              <a:off x="141236" y="4622190"/>
              <a:ext cx="1835421" cy="1617671"/>
              <a:chOff x="494667" y="3113956"/>
              <a:chExt cx="2152488" cy="1845269"/>
            </a:xfrm>
          </p:grpSpPr>
          <p:pic>
            <p:nvPicPr>
              <p:cNvPr id="30" name="Picture 6" descr="http://bryanrussell.org/projects/recognitionBySceneAlignment/banner.jpg">
                <a:extLst>
                  <a:ext uri="{FF2B5EF4-FFF2-40B4-BE49-F238E27FC236}">
                    <a16:creationId xmlns:a16="http://schemas.microsoft.com/office/drawing/2014/main" id="{B94F842F-E4D1-4918-B5DB-25C420328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2" r="23860" b="48829"/>
              <a:stretch/>
            </p:blipFill>
            <p:spPr bwMode="auto">
              <a:xfrm>
                <a:off x="742394" y="3113956"/>
                <a:ext cx="1904761" cy="149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4A2E362D-3B93-40F5-9D43-3E98A96E9BD8}"/>
                  </a:ext>
                </a:extLst>
              </p:cNvPr>
              <p:cNvSpPr txBox="1"/>
              <p:nvPr/>
            </p:nvSpPr>
            <p:spPr>
              <a:xfrm>
                <a:off x="494667" y="4573038"/>
                <a:ext cx="2104007" cy="386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sz="160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Object </a:t>
                </a:r>
                <a:r>
                  <a:rPr lang="en-US" sz="1600" dirty="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Detection</a:t>
                </a:r>
              </a:p>
            </p:txBody>
          </p:sp>
        </p:grpSp>
        <p:grpSp>
          <p:nvGrpSpPr>
            <p:cNvPr id="27" name="Group 9">
              <a:extLst>
                <a:ext uri="{FF2B5EF4-FFF2-40B4-BE49-F238E27FC236}">
                  <a16:creationId xmlns:a16="http://schemas.microsoft.com/office/drawing/2014/main" id="{05915C2B-0D55-4679-A1DF-0F58A18BD6D1}"/>
                </a:ext>
              </a:extLst>
            </p:cNvPr>
            <p:cNvGrpSpPr/>
            <p:nvPr/>
          </p:nvGrpSpPr>
          <p:grpSpPr>
            <a:xfrm>
              <a:off x="2062442" y="4890744"/>
              <a:ext cx="2353529" cy="1348210"/>
              <a:chOff x="2489446" y="3365889"/>
              <a:chExt cx="2760099" cy="1537897"/>
            </a:xfrm>
          </p:grpSpPr>
          <p:pic>
            <p:nvPicPr>
              <p:cNvPr id="28" name="Picture 38" descr="“speech recognition”的图片搜索结果">
                <a:extLst>
                  <a:ext uri="{FF2B5EF4-FFF2-40B4-BE49-F238E27FC236}">
                    <a16:creationId xmlns:a16="http://schemas.microsoft.com/office/drawing/2014/main" id="{7A32BDFB-9692-4083-8E7B-BB51D11862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9446" y="3365889"/>
                <a:ext cx="2760099" cy="971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239104AE-EE76-4090-A667-4628EC654C22}"/>
                  </a:ext>
                </a:extLst>
              </p:cNvPr>
              <p:cNvSpPr txBox="1"/>
              <p:nvPr/>
            </p:nvSpPr>
            <p:spPr>
              <a:xfrm>
                <a:off x="2522131" y="4517599"/>
                <a:ext cx="2449912" cy="386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Speech Recognition</a:t>
                </a:r>
                <a:endParaRPr lang="en-US" sz="160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</p:grpSp>
        <p:pic>
          <p:nvPicPr>
            <p:cNvPr id="24" name="Picture 22" descr="http://www.kitguru.net/wp-content/uploads/2017/05/6_fi-ziptopia-zipcar-generic-autonomous-cars-image_2.jpg">
              <a:extLst>
                <a:ext uri="{FF2B5EF4-FFF2-40B4-BE49-F238E27FC236}">
                  <a16:creationId xmlns:a16="http://schemas.microsoft.com/office/drawing/2014/main" id="{6E2615E5-F31A-4CB8-BB4D-2BFCCE067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44" y="1306716"/>
              <a:ext cx="1624185" cy="923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12D778FC-13FE-4B99-B1DD-D00A8DED0E3D}"/>
                </a:ext>
              </a:extLst>
            </p:cNvPr>
            <p:cNvSpPr txBox="1"/>
            <p:nvPr/>
          </p:nvSpPr>
          <p:spPr>
            <a:xfrm>
              <a:off x="444398" y="2261734"/>
              <a:ext cx="1434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Self-Driving</a:t>
              </a:r>
            </a:p>
          </p:txBody>
        </p:sp>
        <p:pic>
          <p:nvPicPr>
            <p:cNvPr id="18" name="Picture 42" descr="“voice recognition”的图片搜索结果">
              <a:extLst>
                <a:ext uri="{FF2B5EF4-FFF2-40B4-BE49-F238E27FC236}">
                  <a16:creationId xmlns:a16="http://schemas.microsoft.com/office/drawing/2014/main" id="{776849A6-43E4-4ED2-BE4A-BCD27C4B6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6820" y="1281645"/>
              <a:ext cx="1695749" cy="9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6DF526E3-EE3D-4349-A6C6-46846C805197}"/>
                </a:ext>
              </a:extLst>
            </p:cNvPr>
            <p:cNvSpPr txBox="1"/>
            <p:nvPr/>
          </p:nvSpPr>
          <p:spPr>
            <a:xfrm>
              <a:off x="2062957" y="2260968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Personal Assistant</a:t>
              </a:r>
              <a:endParaRPr lang="en-US" sz="1600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15" name="Straight Arrow Connector 41">
              <a:extLst>
                <a:ext uri="{FF2B5EF4-FFF2-40B4-BE49-F238E27FC236}">
                  <a16:creationId xmlns:a16="http://schemas.microsoft.com/office/drawing/2014/main" id="{2321B9E6-04DA-45C1-90EC-7A47403C8B41}"/>
                </a:ext>
              </a:extLst>
            </p:cNvPr>
            <p:cNvCxnSpPr>
              <a:cxnSpLocks/>
              <a:stCxn id="34" idx="0"/>
              <a:endCxn id="25" idx="2"/>
            </p:cNvCxnSpPr>
            <p:nvPr/>
          </p:nvCxnSpPr>
          <p:spPr>
            <a:xfrm flipH="1" flipV="1">
              <a:off x="1161513" y="2600288"/>
              <a:ext cx="1135307" cy="39469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44">
              <a:extLst>
                <a:ext uri="{FF2B5EF4-FFF2-40B4-BE49-F238E27FC236}">
                  <a16:creationId xmlns:a16="http://schemas.microsoft.com/office/drawing/2014/main" id="{1FA934AE-76DC-4F93-8E22-4FDFFCCAF86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2296820" y="2601292"/>
              <a:ext cx="941465" cy="3936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34" name="Picture 32" descr="“artificial neural network”的图片搜索结果">
              <a:extLst>
                <a:ext uri="{FF2B5EF4-FFF2-40B4-BE49-F238E27FC236}">
                  <a16:creationId xmlns:a16="http://schemas.microsoft.com/office/drawing/2014/main" id="{D299C706-6136-4E0D-9875-448CFB409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939" y="2994978"/>
              <a:ext cx="2025762" cy="1326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6640E1D2-17CF-45E3-B7A8-57DB9A5DE6A9}"/>
                </a:ext>
              </a:extLst>
            </p:cNvPr>
            <p:cNvSpPr txBox="1"/>
            <p:nvPr/>
          </p:nvSpPr>
          <p:spPr>
            <a:xfrm>
              <a:off x="1190460" y="4245444"/>
              <a:ext cx="2316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ln/>
                  <a:solidFill>
                    <a:schemeClr val="accent3"/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Neural Networks</a:t>
              </a:r>
            </a:p>
          </p:txBody>
        </p:sp>
        <p:pic>
          <p:nvPicPr>
            <p:cNvPr id="36" name="Picture 1032">
              <a:extLst>
                <a:ext uri="{FF2B5EF4-FFF2-40B4-BE49-F238E27FC236}">
                  <a16:creationId xmlns:a16="http://schemas.microsoft.com/office/drawing/2014/main" id="{BD7ADB0E-8600-4BBA-A951-64F26003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881" y="2937825"/>
              <a:ext cx="273789" cy="1252262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06D5398-17A2-44B3-8F80-10C6703E440D}"/>
              </a:ext>
            </a:extLst>
          </p:cNvPr>
          <p:cNvGrpSpPr/>
          <p:nvPr/>
        </p:nvGrpSpPr>
        <p:grpSpPr>
          <a:xfrm>
            <a:off x="4649834" y="843007"/>
            <a:ext cx="4282484" cy="5218984"/>
            <a:chOff x="4776148" y="949852"/>
            <a:chExt cx="4282484" cy="5218984"/>
          </a:xfrm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EC3527A0-04B4-45E1-A055-D17428C63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25443" y="4659745"/>
              <a:ext cx="1113357" cy="1173609"/>
            </a:xfrm>
            <a:prstGeom prst="rect">
              <a:avLst/>
            </a:prstGeom>
          </p:spPr>
        </p:pic>
        <p:sp>
          <p:nvSpPr>
            <p:cNvPr id="39" name="TextBox 48">
              <a:extLst>
                <a:ext uri="{FF2B5EF4-FFF2-40B4-BE49-F238E27FC236}">
                  <a16:creationId xmlns:a16="http://schemas.microsoft.com/office/drawing/2014/main" id="{B5A2B50E-6CC5-4A4A-B0BC-69335283652D}"/>
                </a:ext>
              </a:extLst>
            </p:cNvPr>
            <p:cNvSpPr txBox="1"/>
            <p:nvPr/>
          </p:nvSpPr>
          <p:spPr>
            <a:xfrm>
              <a:off x="4912562" y="5830282"/>
              <a:ext cx="1770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User-Item Graph</a:t>
              </a:r>
              <a:endParaRPr lang="en-US" sz="1600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41" name="Picture 2" descr="Image result for knowledge graph">
              <a:extLst>
                <a:ext uri="{FF2B5EF4-FFF2-40B4-BE49-F238E27FC236}">
                  <a16:creationId xmlns:a16="http://schemas.microsoft.com/office/drawing/2014/main" id="{44852769-545D-491D-AE1C-02B8F9F95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75" y="4708989"/>
              <a:ext cx="1850252" cy="110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9">
              <a:extLst>
                <a:ext uri="{FF2B5EF4-FFF2-40B4-BE49-F238E27FC236}">
                  <a16:creationId xmlns:a16="http://schemas.microsoft.com/office/drawing/2014/main" id="{11884817-A1D1-4304-97E0-69989C338B67}"/>
                </a:ext>
              </a:extLst>
            </p:cNvPr>
            <p:cNvSpPr txBox="1"/>
            <p:nvPr/>
          </p:nvSpPr>
          <p:spPr>
            <a:xfrm>
              <a:off x="6860466" y="5817908"/>
              <a:ext cx="1895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Knowledge Graph</a:t>
              </a:r>
              <a:endParaRPr lang="en-US" sz="1600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pic>
          <p:nvPicPr>
            <p:cNvPr id="44" name="Picture 11">
              <a:extLst>
                <a:ext uri="{FF2B5EF4-FFF2-40B4-BE49-F238E27FC236}">
                  <a16:creationId xmlns:a16="http://schemas.microsoft.com/office/drawing/2014/main" id="{6E9AF96E-00BE-414A-9722-BE18C29D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3609" y="949852"/>
              <a:ext cx="1434229" cy="1407669"/>
            </a:xfrm>
            <a:prstGeom prst="rect">
              <a:avLst/>
            </a:prstGeom>
          </p:spPr>
        </p:pic>
        <p:sp>
          <p:nvSpPr>
            <p:cNvPr id="45" name="TextBox 50">
              <a:extLst>
                <a:ext uri="{FF2B5EF4-FFF2-40B4-BE49-F238E27FC236}">
                  <a16:creationId xmlns:a16="http://schemas.microsoft.com/office/drawing/2014/main" id="{7CF655A5-F480-4F5D-9415-C351A0D39644}"/>
                </a:ext>
              </a:extLst>
            </p:cNvPr>
            <p:cNvSpPr txBox="1"/>
            <p:nvPr/>
          </p:nvSpPr>
          <p:spPr>
            <a:xfrm>
              <a:off x="4846038" y="2304273"/>
              <a:ext cx="1903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Recommendation</a:t>
              </a:r>
              <a:endParaRPr lang="en-US" sz="1600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46" name="Straight Arrow Connector 54">
              <a:extLst>
                <a:ext uri="{FF2B5EF4-FFF2-40B4-BE49-F238E27FC236}">
                  <a16:creationId xmlns:a16="http://schemas.microsoft.com/office/drawing/2014/main" id="{0509AFF3-D27E-4C37-AAE5-08F7A44165A7}"/>
                </a:ext>
              </a:extLst>
            </p:cNvPr>
            <p:cNvCxnSpPr>
              <a:cxnSpLocks/>
              <a:stCxn id="55" idx="0"/>
              <a:endCxn id="50" idx="2"/>
            </p:cNvCxnSpPr>
            <p:nvPr/>
          </p:nvCxnSpPr>
          <p:spPr>
            <a:xfrm flipV="1">
              <a:off x="6916358" y="2642827"/>
              <a:ext cx="969517" cy="58639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55">
              <a:extLst>
                <a:ext uri="{FF2B5EF4-FFF2-40B4-BE49-F238E27FC236}">
                  <a16:creationId xmlns:a16="http://schemas.microsoft.com/office/drawing/2014/main" id="{C9C1CFD9-7490-42F0-B994-C95CEBEF6EFA}"/>
                </a:ext>
              </a:extLst>
            </p:cNvPr>
            <p:cNvCxnSpPr>
              <a:cxnSpLocks/>
              <a:stCxn id="55" idx="0"/>
              <a:endCxn id="45" idx="2"/>
            </p:cNvCxnSpPr>
            <p:nvPr/>
          </p:nvCxnSpPr>
          <p:spPr>
            <a:xfrm flipH="1" flipV="1">
              <a:off x="5797581" y="2642827"/>
              <a:ext cx="1118777" cy="58639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8" name="Group 27">
              <a:extLst>
                <a:ext uri="{FF2B5EF4-FFF2-40B4-BE49-F238E27FC236}">
                  <a16:creationId xmlns:a16="http://schemas.microsoft.com/office/drawing/2014/main" id="{21B30893-C4BD-4A21-BBE2-4F86455C6783}"/>
                </a:ext>
              </a:extLst>
            </p:cNvPr>
            <p:cNvGrpSpPr/>
            <p:nvPr/>
          </p:nvGrpSpPr>
          <p:grpSpPr>
            <a:xfrm>
              <a:off x="6658232" y="980730"/>
              <a:ext cx="2400400" cy="1662097"/>
              <a:chOff x="8966450" y="1350564"/>
              <a:chExt cx="2400400" cy="1662097"/>
            </a:xfrm>
          </p:grpSpPr>
          <p:pic>
            <p:nvPicPr>
              <p:cNvPr id="49" name="Picture 8" descr="Image result for question answering">
                <a:extLst>
                  <a:ext uri="{FF2B5EF4-FFF2-40B4-BE49-F238E27FC236}">
                    <a16:creationId xmlns:a16="http://schemas.microsoft.com/office/drawing/2014/main" id="{8B5104ED-0DF1-4856-9985-22B92523AB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6450" y="1350564"/>
                <a:ext cx="2162939" cy="1216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6">
                <a:extLst>
                  <a:ext uri="{FF2B5EF4-FFF2-40B4-BE49-F238E27FC236}">
                    <a16:creationId xmlns:a16="http://schemas.microsoft.com/office/drawing/2014/main" id="{2CBDA999-EB60-4392-9E89-81EA76D3EAA9}"/>
                  </a:ext>
                </a:extLst>
              </p:cNvPr>
              <p:cNvSpPr txBox="1"/>
              <p:nvPr/>
            </p:nvSpPr>
            <p:spPr>
              <a:xfrm>
                <a:off x="9021336" y="2674107"/>
                <a:ext cx="23455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1600">
                    <a:solidFill>
                      <a:srgbClr val="C00000"/>
                    </a:solidFill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Question and Ansower</a:t>
                </a:r>
                <a:endParaRPr lang="en-US" sz="160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</p:grp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A4845A95-31FD-482F-B74E-97E8CB53E5CE}"/>
                </a:ext>
              </a:extLst>
            </p:cNvPr>
            <p:cNvGrpSpPr/>
            <p:nvPr/>
          </p:nvGrpSpPr>
          <p:grpSpPr>
            <a:xfrm>
              <a:off x="4846273" y="3229218"/>
              <a:ext cx="3971243" cy="965447"/>
              <a:chOff x="6113090" y="3394393"/>
              <a:chExt cx="5377031" cy="1105724"/>
            </a:xfrm>
          </p:grpSpPr>
          <p:pic>
            <p:nvPicPr>
              <p:cNvPr id="55" name="Picture 10" descr="Image result for graph convolutional network">
                <a:extLst>
                  <a:ext uri="{FF2B5EF4-FFF2-40B4-BE49-F238E27FC236}">
                    <a16:creationId xmlns:a16="http://schemas.microsoft.com/office/drawing/2014/main" id="{F7D024C1-04FC-4CA8-A9FE-6648A5D6A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814" y="3394393"/>
                <a:ext cx="5148307" cy="1105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9">
                <a:extLst>
                  <a:ext uri="{FF2B5EF4-FFF2-40B4-BE49-F238E27FC236}">
                    <a16:creationId xmlns:a16="http://schemas.microsoft.com/office/drawing/2014/main" id="{415913E1-C3B1-4CC3-A91D-7F6DA506C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3090" y="3410780"/>
                <a:ext cx="978273" cy="119062"/>
              </a:xfrm>
              <a:prstGeom prst="rect">
                <a:avLst/>
              </a:prstGeom>
            </p:spPr>
          </p:pic>
        </p:grpSp>
        <p:sp>
          <p:nvSpPr>
            <p:cNvPr id="53" name="TextBox 57">
              <a:extLst>
                <a:ext uri="{FF2B5EF4-FFF2-40B4-BE49-F238E27FC236}">
                  <a16:creationId xmlns:a16="http://schemas.microsoft.com/office/drawing/2014/main" id="{D79BCDA0-F06F-4C0D-A51D-2A6C1E2F845D}"/>
                </a:ext>
              </a:extLst>
            </p:cNvPr>
            <p:cNvSpPr txBox="1"/>
            <p:nvPr/>
          </p:nvSpPr>
          <p:spPr>
            <a:xfrm>
              <a:off x="4776148" y="2874725"/>
              <a:ext cx="1439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Input</a:t>
              </a:r>
              <a:r>
                <a:rPr lang="en-US" sz="12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: </a:t>
              </a:r>
            </a:p>
            <a:p>
              <a:r>
                <a:rPr lang="en-US" sz="1200" b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 </a:t>
              </a:r>
              <a:r>
                <a:rPr lang="en-US" sz="1200" b="1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Data</a:t>
              </a:r>
            </a:p>
          </p:txBody>
        </p:sp>
        <p:sp>
          <p:nvSpPr>
            <p:cNvPr id="54" name="TextBox 95">
              <a:extLst>
                <a:ext uri="{FF2B5EF4-FFF2-40B4-BE49-F238E27FC236}">
                  <a16:creationId xmlns:a16="http://schemas.microsoft.com/office/drawing/2014/main" id="{F3C19456-11DE-4495-9827-895224FDF60C}"/>
                </a:ext>
              </a:extLst>
            </p:cNvPr>
            <p:cNvSpPr txBox="1"/>
            <p:nvPr/>
          </p:nvSpPr>
          <p:spPr>
            <a:xfrm>
              <a:off x="5207528" y="4162351"/>
              <a:ext cx="3151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ln w="0"/>
                </a:defRPr>
              </a:lvl1pPr>
            </a:lstStyle>
            <a:p>
              <a:r>
                <a:rPr lang="en-US" sz="2000" dirty="0">
                  <a:ln/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Graph Neural Networks</a:t>
              </a:r>
            </a:p>
          </p:txBody>
        </p:sp>
      </p:grpSp>
      <p:cxnSp>
        <p:nvCxnSpPr>
          <p:cNvPr id="63" name="Straight Connector 23">
            <a:extLst>
              <a:ext uri="{FF2B5EF4-FFF2-40B4-BE49-F238E27FC236}">
                <a16:creationId xmlns:a16="http://schemas.microsoft.com/office/drawing/2014/main" id="{F7965A93-2586-43B9-B61E-D46BC9A7D62E}"/>
              </a:ext>
            </a:extLst>
          </p:cNvPr>
          <p:cNvCxnSpPr>
            <a:cxnSpLocks/>
          </p:cNvCxnSpPr>
          <p:nvPr/>
        </p:nvCxnSpPr>
        <p:spPr>
          <a:xfrm>
            <a:off x="4457931" y="843007"/>
            <a:ext cx="0" cy="5468002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右箭头 12">
            <a:extLst>
              <a:ext uri="{FF2B5EF4-FFF2-40B4-BE49-F238E27FC236}">
                <a16:creationId xmlns:a16="http://schemas.microsoft.com/office/drawing/2014/main" id="{F1CF8DF8-F079-47DA-BFB0-6C740AA91657}"/>
              </a:ext>
            </a:extLst>
          </p:cNvPr>
          <p:cNvSpPr/>
          <p:nvPr/>
        </p:nvSpPr>
        <p:spPr>
          <a:xfrm>
            <a:off x="4047419" y="3276309"/>
            <a:ext cx="803328" cy="59147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026CA7B-D056-4ECE-A7CC-628C02E71681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587E703-6994-4AFA-8244-6D8EAC594762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72" name="Google Shape;863;p65">
              <a:extLst>
                <a:ext uri="{FF2B5EF4-FFF2-40B4-BE49-F238E27FC236}">
                  <a16:creationId xmlns:a16="http://schemas.microsoft.com/office/drawing/2014/main" id="{B9277FAD-86A5-4275-8CBA-1835A04D78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73" name="Google Shape;864;p65">
                <a:extLst>
                  <a:ext uri="{FF2B5EF4-FFF2-40B4-BE49-F238E27FC236}">
                    <a16:creationId xmlns:a16="http://schemas.microsoft.com/office/drawing/2014/main" id="{6B28ABA0-A192-4CAE-BD75-B6592A59EC5D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65;p65">
                <a:extLst>
                  <a:ext uri="{FF2B5EF4-FFF2-40B4-BE49-F238E27FC236}">
                    <a16:creationId xmlns:a16="http://schemas.microsoft.com/office/drawing/2014/main" id="{7483511A-FC64-48DC-B99B-F98D6DD9BDA0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995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6</a:t>
            </a:fld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4AECD84-E6DF-4E5C-8D74-5EB74E1E677C}"/>
              </a:ext>
            </a:extLst>
          </p:cNvPr>
          <p:cNvGrpSpPr/>
          <p:nvPr/>
        </p:nvGrpSpPr>
        <p:grpSpPr>
          <a:xfrm>
            <a:off x="215195" y="1222957"/>
            <a:ext cx="3681856" cy="2474263"/>
            <a:chOff x="215195" y="1222957"/>
            <a:chExt cx="3681856" cy="24742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CAB4404-0256-4F51-A3A3-79A31AF17813}"/>
                </a:ext>
              </a:extLst>
            </p:cNvPr>
            <p:cNvSpPr/>
            <p:nvPr/>
          </p:nvSpPr>
          <p:spPr>
            <a:xfrm>
              <a:off x="973193" y="3214599"/>
              <a:ext cx="580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cite</a:t>
              </a:r>
              <a:endPara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2D229B-3201-4A7D-90DC-EE80D62AD2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195" y="1502075"/>
              <a:ext cx="3596513" cy="2165104"/>
              <a:chOff x="915004" y="1718702"/>
              <a:chExt cx="3039106" cy="1829544"/>
            </a:xfrm>
          </p:grpSpPr>
          <p:sp>
            <p:nvSpPr>
              <p:cNvPr id="12" name="Oval 3">
                <a:extLst>
                  <a:ext uri="{FF2B5EF4-FFF2-40B4-BE49-F238E27FC236}">
                    <a16:creationId xmlns:a16="http://schemas.microsoft.com/office/drawing/2014/main" id="{605A6D05-B355-476E-8231-5958F5B847FE}"/>
                  </a:ext>
                </a:extLst>
              </p:cNvPr>
              <p:cNvSpPr/>
              <p:nvPr/>
            </p:nvSpPr>
            <p:spPr>
              <a:xfrm>
                <a:off x="1059538" y="2239142"/>
                <a:ext cx="133350" cy="1333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4">
                <a:extLst>
                  <a:ext uri="{FF2B5EF4-FFF2-40B4-BE49-F238E27FC236}">
                    <a16:creationId xmlns:a16="http://schemas.microsoft.com/office/drawing/2014/main" id="{086244EF-12ED-438E-9CCF-4528C9F0E38F}"/>
                  </a:ext>
                </a:extLst>
              </p:cNvPr>
              <p:cNvSpPr/>
              <p:nvPr/>
            </p:nvSpPr>
            <p:spPr>
              <a:xfrm>
                <a:off x="1335763" y="2829692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5">
                <a:extLst>
                  <a:ext uri="{FF2B5EF4-FFF2-40B4-BE49-F238E27FC236}">
                    <a16:creationId xmlns:a16="http://schemas.microsoft.com/office/drawing/2014/main" id="{D212A564-B8CA-47E3-9F7A-4631AA18F5EE}"/>
                  </a:ext>
                </a:extLst>
              </p:cNvPr>
              <p:cNvSpPr/>
              <p:nvPr/>
            </p:nvSpPr>
            <p:spPr>
              <a:xfrm>
                <a:off x="1897738" y="2372492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6">
                <a:extLst>
                  <a:ext uri="{FF2B5EF4-FFF2-40B4-BE49-F238E27FC236}">
                    <a16:creationId xmlns:a16="http://schemas.microsoft.com/office/drawing/2014/main" id="{F69FCF7B-14C6-4D82-BAAC-7E90CC4FBCC7}"/>
                  </a:ext>
                </a:extLst>
              </p:cNvPr>
              <p:cNvSpPr/>
              <p:nvPr/>
            </p:nvSpPr>
            <p:spPr>
              <a:xfrm>
                <a:off x="2774038" y="2086742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7">
                <a:extLst>
                  <a:ext uri="{FF2B5EF4-FFF2-40B4-BE49-F238E27FC236}">
                    <a16:creationId xmlns:a16="http://schemas.microsoft.com/office/drawing/2014/main" id="{3F50606D-707A-4CAF-8FA8-3486159C27F0}"/>
                  </a:ext>
                </a:extLst>
              </p:cNvPr>
              <p:cNvSpPr/>
              <p:nvPr/>
            </p:nvSpPr>
            <p:spPr>
              <a:xfrm>
                <a:off x="2697838" y="2515367"/>
                <a:ext cx="133350" cy="13335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8">
                <a:extLst>
                  <a:ext uri="{FF2B5EF4-FFF2-40B4-BE49-F238E27FC236}">
                    <a16:creationId xmlns:a16="http://schemas.microsoft.com/office/drawing/2014/main" id="{822646CB-D155-4B09-80F1-1937EC1B4DF3}"/>
                  </a:ext>
                </a:extLst>
              </p:cNvPr>
              <p:cNvSpPr/>
              <p:nvPr/>
            </p:nvSpPr>
            <p:spPr>
              <a:xfrm>
                <a:off x="2831188" y="3143051"/>
                <a:ext cx="133350" cy="13335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9">
                <a:extLst>
                  <a:ext uri="{FF2B5EF4-FFF2-40B4-BE49-F238E27FC236}">
                    <a16:creationId xmlns:a16="http://schemas.microsoft.com/office/drawing/2014/main" id="{F3387112-F411-4F26-85E6-56F69D927028}"/>
                  </a:ext>
                </a:extLst>
              </p:cNvPr>
              <p:cNvSpPr/>
              <p:nvPr/>
            </p:nvSpPr>
            <p:spPr>
              <a:xfrm>
                <a:off x="3526513" y="2620142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0">
                <a:extLst>
                  <a:ext uri="{FF2B5EF4-FFF2-40B4-BE49-F238E27FC236}">
                    <a16:creationId xmlns:a16="http://schemas.microsoft.com/office/drawing/2014/main" id="{8A0C4EC6-B46C-4CDA-8581-A7B15CFE2620}"/>
                  </a:ext>
                </a:extLst>
              </p:cNvPr>
              <p:cNvSpPr/>
              <p:nvPr/>
            </p:nvSpPr>
            <p:spPr>
              <a:xfrm>
                <a:off x="3659863" y="1953392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11">
                <a:extLst>
                  <a:ext uri="{FF2B5EF4-FFF2-40B4-BE49-F238E27FC236}">
                    <a16:creationId xmlns:a16="http://schemas.microsoft.com/office/drawing/2014/main" id="{BB696E45-EB1E-4854-B00A-834D6E4E2D57}"/>
                  </a:ext>
                </a:extLst>
              </p:cNvPr>
              <p:cNvCxnSpPr>
                <a:stCxn id="12" idx="4"/>
                <a:endCxn id="13" idx="1"/>
              </p:cNvCxnSpPr>
              <p:nvPr/>
            </p:nvCxnSpPr>
            <p:spPr>
              <a:xfrm>
                <a:off x="1126213" y="2372492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2">
                <a:extLst>
                  <a:ext uri="{FF2B5EF4-FFF2-40B4-BE49-F238E27FC236}">
                    <a16:creationId xmlns:a16="http://schemas.microsoft.com/office/drawing/2014/main" id="{194984BF-60EA-41B1-8098-818D248F6978}"/>
                  </a:ext>
                </a:extLst>
              </p:cNvPr>
              <p:cNvCxnSpPr>
                <a:cxnSpLocks/>
                <a:stCxn id="13" idx="7"/>
                <a:endCxn id="14" idx="3"/>
              </p:cNvCxnSpPr>
              <p:nvPr/>
            </p:nvCxnSpPr>
            <p:spPr>
              <a:xfrm flipV="1">
                <a:off x="1449584" y="2486313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3">
                <a:extLst>
                  <a:ext uri="{FF2B5EF4-FFF2-40B4-BE49-F238E27FC236}">
                    <a16:creationId xmlns:a16="http://schemas.microsoft.com/office/drawing/2014/main" id="{8CA264F8-EA3B-4CAD-805E-3190FE33F593}"/>
                  </a:ext>
                </a:extLst>
              </p:cNvPr>
              <p:cNvCxnSpPr>
                <a:cxnSpLocks/>
                <a:stCxn id="14" idx="6"/>
                <a:endCxn id="17" idx="2"/>
              </p:cNvCxnSpPr>
              <p:nvPr/>
            </p:nvCxnSpPr>
            <p:spPr>
              <a:xfrm>
                <a:off x="2031088" y="2439167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4">
                <a:extLst>
                  <a:ext uri="{FF2B5EF4-FFF2-40B4-BE49-F238E27FC236}">
                    <a16:creationId xmlns:a16="http://schemas.microsoft.com/office/drawing/2014/main" id="{4B3B1BD9-8AEB-47E4-A845-C6BBAE421A8F}"/>
                  </a:ext>
                </a:extLst>
              </p:cNvPr>
              <p:cNvCxnSpPr>
                <a:cxnSpLocks/>
                <a:stCxn id="14" idx="6"/>
                <a:endCxn id="15" idx="2"/>
              </p:cNvCxnSpPr>
              <p:nvPr/>
            </p:nvCxnSpPr>
            <p:spPr>
              <a:xfrm flipV="1">
                <a:off x="2031088" y="2153417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">
                <a:extLst>
                  <a:ext uri="{FF2B5EF4-FFF2-40B4-BE49-F238E27FC236}">
                    <a16:creationId xmlns:a16="http://schemas.microsoft.com/office/drawing/2014/main" id="{3ABD02EC-69FD-466E-AF50-0E4AFED9F942}"/>
                  </a:ext>
                </a:extLst>
              </p:cNvPr>
              <p:cNvCxnSpPr>
                <a:cxnSpLocks/>
                <a:stCxn id="15" idx="6"/>
                <a:endCxn id="24" idx="2"/>
              </p:cNvCxnSpPr>
              <p:nvPr/>
            </p:nvCxnSpPr>
            <p:spPr>
              <a:xfrm flipV="1">
                <a:off x="2907388" y="2020067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6">
                <a:extLst>
                  <a:ext uri="{FF2B5EF4-FFF2-40B4-BE49-F238E27FC236}">
                    <a16:creationId xmlns:a16="http://schemas.microsoft.com/office/drawing/2014/main" id="{FF979957-BC8E-4942-8F19-4435CF6D5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3342" y="2215329"/>
                <a:ext cx="76200" cy="2952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7">
                <a:extLst>
                  <a:ext uri="{FF2B5EF4-FFF2-40B4-BE49-F238E27FC236}">
                    <a16:creationId xmlns:a16="http://schemas.microsoft.com/office/drawing/2014/main" id="{A456AC05-EA85-485E-AD94-F4002DFFBDAD}"/>
                  </a:ext>
                </a:extLst>
              </p:cNvPr>
              <p:cNvCxnSpPr>
                <a:cxnSpLocks/>
                <a:stCxn id="13" idx="6"/>
                <a:endCxn id="17" idx="2"/>
              </p:cNvCxnSpPr>
              <p:nvPr/>
            </p:nvCxnSpPr>
            <p:spPr>
              <a:xfrm flipV="1">
                <a:off x="1469113" y="2582042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8">
                <a:extLst>
                  <a:ext uri="{FF2B5EF4-FFF2-40B4-BE49-F238E27FC236}">
                    <a16:creationId xmlns:a16="http://schemas.microsoft.com/office/drawing/2014/main" id="{1062EB84-9DC8-41D3-BE4A-C99BDADA8447}"/>
                  </a:ext>
                </a:extLst>
              </p:cNvPr>
              <p:cNvCxnSpPr>
                <a:cxnSpLocks/>
                <a:stCxn id="18" idx="1"/>
                <a:endCxn id="14" idx="4"/>
              </p:cNvCxnSpPr>
              <p:nvPr/>
            </p:nvCxnSpPr>
            <p:spPr>
              <a:xfrm flipH="1" flipV="1">
                <a:off x="1964413" y="2505842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9">
                <a:extLst>
                  <a:ext uri="{FF2B5EF4-FFF2-40B4-BE49-F238E27FC236}">
                    <a16:creationId xmlns:a16="http://schemas.microsoft.com/office/drawing/2014/main" id="{D26A8418-37DA-4A61-850A-2FA5EA561DA6}"/>
                  </a:ext>
                </a:extLst>
              </p:cNvPr>
              <p:cNvCxnSpPr>
                <a:cxnSpLocks/>
                <a:stCxn id="18" idx="7"/>
                <a:endCxn id="23" idx="3"/>
              </p:cNvCxnSpPr>
              <p:nvPr/>
            </p:nvCxnSpPr>
            <p:spPr>
              <a:xfrm flipV="1">
                <a:off x="2945009" y="2733963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0">
                    <a:extLst>
                      <a:ext uri="{FF2B5EF4-FFF2-40B4-BE49-F238E27FC236}">
                        <a16:creationId xmlns:a16="http://schemas.microsoft.com/office/drawing/2014/main" id="{4E87D605-75BA-43FA-AA56-C52E1B6AE9DA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850" y="2047628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20">
                    <a:extLst>
                      <a:ext uri="{FF2B5EF4-FFF2-40B4-BE49-F238E27FC236}">
                        <a16:creationId xmlns:a16="http://schemas.microsoft.com/office/drawing/2014/main" id="{92E4EA50-AA64-472E-8DAA-7AFBC75268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1850" y="2047628"/>
                    <a:ext cx="294247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204" r="-612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21">
                    <a:extLst>
                      <a:ext uri="{FF2B5EF4-FFF2-40B4-BE49-F238E27FC236}">
                        <a16:creationId xmlns:a16="http://schemas.microsoft.com/office/drawing/2014/main" id="{A473EF01-31F7-48D0-8423-DD3EB52619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91300" y="2904874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21">
                    <a:extLst>
                      <a:ext uri="{FF2B5EF4-FFF2-40B4-BE49-F238E27FC236}">
                        <a16:creationId xmlns:a16="http://schemas.microsoft.com/office/drawing/2014/main" id="{AEEE9D12-0A2F-499B-910B-F4F74D4CD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00" y="2904874"/>
                    <a:ext cx="294247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204" r="-61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22">
                    <a:extLst>
                      <a:ext uri="{FF2B5EF4-FFF2-40B4-BE49-F238E27FC236}">
                        <a16:creationId xmlns:a16="http://schemas.microsoft.com/office/drawing/2014/main" id="{FC3A2C7D-5267-4CEB-805F-15B7CA90DAA9}"/>
                      </a:ext>
                    </a:extLst>
                  </p:cNvPr>
                  <p:cNvSpPr txBox="1"/>
                  <p:nvPr/>
                </p:nvSpPr>
                <p:spPr>
                  <a:xfrm>
                    <a:off x="2706254" y="3271247"/>
                    <a:ext cx="2843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22">
                    <a:extLst>
                      <a:ext uri="{FF2B5EF4-FFF2-40B4-BE49-F238E27FC236}">
                        <a16:creationId xmlns:a16="http://schemas.microsoft.com/office/drawing/2014/main" id="{04638F34-DBC5-473B-A2AD-A0359849B7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6254" y="3271247"/>
                    <a:ext cx="284373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638" r="-4255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23">
                    <a:extLst>
                      <a:ext uri="{FF2B5EF4-FFF2-40B4-BE49-F238E27FC236}">
                        <a16:creationId xmlns:a16="http://schemas.microsoft.com/office/drawing/2014/main" id="{EB5823CD-8D2F-4C2D-8D52-57D2F9664AE2}"/>
                      </a:ext>
                    </a:extLst>
                  </p:cNvPr>
                  <p:cNvSpPr txBox="1"/>
                  <p:nvPr/>
                </p:nvSpPr>
                <p:spPr>
                  <a:xfrm>
                    <a:off x="3659863" y="2632250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23">
                    <a:extLst>
                      <a:ext uri="{FF2B5EF4-FFF2-40B4-BE49-F238E27FC236}">
                        <a16:creationId xmlns:a16="http://schemas.microsoft.com/office/drawing/2014/main" id="{733F39C7-4CB4-4998-BE51-F6D8E8E5D1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9863" y="2632250"/>
                    <a:ext cx="294247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204" r="-612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24">
                    <a:extLst>
                      <a:ext uri="{FF2B5EF4-FFF2-40B4-BE49-F238E27FC236}">
                        <a16:creationId xmlns:a16="http://schemas.microsoft.com/office/drawing/2014/main" id="{6027E52A-B7D9-4DA4-A4CB-0F423098F2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8440" y="2514745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TextBox 24">
                    <a:extLst>
                      <a:ext uri="{FF2B5EF4-FFF2-40B4-BE49-F238E27FC236}">
                        <a16:creationId xmlns:a16="http://schemas.microsoft.com/office/drawing/2014/main" id="{49E6FE5B-B750-4152-8F60-72AFDA80F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8440" y="2514745"/>
                    <a:ext cx="294247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417" r="-8333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25">
                    <a:extLst>
                      <a:ext uri="{FF2B5EF4-FFF2-40B4-BE49-F238E27FC236}">
                        <a16:creationId xmlns:a16="http://schemas.microsoft.com/office/drawing/2014/main" id="{9E8B83CC-ABB4-408A-87CD-0E25605E6D42}"/>
                      </a:ext>
                    </a:extLst>
                  </p:cNvPr>
                  <p:cNvSpPr txBox="1"/>
                  <p:nvPr/>
                </p:nvSpPr>
                <p:spPr>
                  <a:xfrm>
                    <a:off x="2709908" y="1780877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25">
                    <a:extLst>
                      <a:ext uri="{FF2B5EF4-FFF2-40B4-BE49-F238E27FC236}">
                        <a16:creationId xmlns:a16="http://schemas.microsoft.com/office/drawing/2014/main" id="{1588AD01-FD39-47B9-A77B-3B64F163CB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9908" y="1780877"/>
                    <a:ext cx="294247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0204" r="-61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26">
                    <a:extLst>
                      <a:ext uri="{FF2B5EF4-FFF2-40B4-BE49-F238E27FC236}">
                        <a16:creationId xmlns:a16="http://schemas.microsoft.com/office/drawing/2014/main" id="{F442C3DE-FBE4-4AC3-BB6C-C99BD40A0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2279" y="1718702"/>
                    <a:ext cx="2942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26">
                    <a:extLst>
                      <a:ext uri="{FF2B5EF4-FFF2-40B4-BE49-F238E27FC236}">
                        <a16:creationId xmlns:a16="http://schemas.microsoft.com/office/drawing/2014/main" id="{F442C3DE-FBE4-4AC3-BB6C-C99BD40A0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2279" y="1718702"/>
                    <a:ext cx="294247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28">
                    <a:extLst>
                      <a:ext uri="{FF2B5EF4-FFF2-40B4-BE49-F238E27FC236}">
                        <a16:creationId xmlns:a16="http://schemas.microsoft.com/office/drawing/2014/main" id="{48F721A8-8936-4029-8E07-C89AE2788A52}"/>
                      </a:ext>
                    </a:extLst>
                  </p:cNvPr>
                  <p:cNvSpPr txBox="1"/>
                  <p:nvPr/>
                </p:nvSpPr>
                <p:spPr>
                  <a:xfrm>
                    <a:off x="915004" y="1921709"/>
                    <a:ext cx="2889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28">
                    <a:extLst>
                      <a:ext uri="{FF2B5EF4-FFF2-40B4-BE49-F238E27FC236}">
                        <a16:creationId xmlns:a16="http://schemas.microsoft.com/office/drawing/2014/main" id="{F56FE20A-2553-43D2-9EB6-67FB941E2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004" y="1921709"/>
                    <a:ext cx="288925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0638" r="-8511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8FAC8007-7782-48DD-B2C1-FAF9D0AA1BAA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1192334" y="2806628"/>
              <a:ext cx="71163" cy="40797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F62CF2E-5BCD-4DE8-B0B2-3F56063730DC}"/>
                </a:ext>
              </a:extLst>
            </p:cNvPr>
            <p:cNvSpPr/>
            <p:nvPr/>
          </p:nvSpPr>
          <p:spPr>
            <a:xfrm>
              <a:off x="2872126" y="3327888"/>
              <a:ext cx="10249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labeled</a:t>
              </a:r>
              <a:endPara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11090CC-42E1-49FD-910B-54EB7B798E16}"/>
                </a:ext>
              </a:extLst>
            </p:cNvPr>
            <p:cNvCxnSpPr>
              <a:cxnSpLocks/>
              <a:stCxn id="45" idx="1"/>
              <a:endCxn id="18" idx="5"/>
            </p:cNvCxnSpPr>
            <p:nvPr/>
          </p:nvCxnSpPr>
          <p:spPr>
            <a:xfrm flipH="1" flipV="1">
              <a:off x="2617527" y="3322364"/>
              <a:ext cx="254599" cy="19019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E30FFD5-187A-4FF2-A0EC-71AA169E4BCC}"/>
                </a:ext>
              </a:extLst>
            </p:cNvPr>
            <p:cNvSpPr/>
            <p:nvPr/>
          </p:nvSpPr>
          <p:spPr>
            <a:xfrm>
              <a:off x="2501624" y="1222957"/>
              <a:ext cx="12500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unknown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3C4BC82-8D1D-4E8E-A1B3-EBD6A5D5F143}"/>
                </a:ext>
              </a:extLst>
            </p:cNvPr>
            <p:cNvCxnSpPr>
              <a:cxnSpLocks/>
              <a:stCxn id="58" idx="2"/>
              <a:endCxn id="39" idx="2"/>
            </p:cNvCxnSpPr>
            <p:nvPr/>
          </p:nvCxnSpPr>
          <p:spPr>
            <a:xfrm flipH="1">
              <a:off x="2513413" y="1592289"/>
              <a:ext cx="613253" cy="3111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C5F1985-8991-471C-942E-0C0C90112A52}"/>
                </a:ext>
              </a:extLst>
            </p:cNvPr>
            <p:cNvCxnSpPr>
              <a:cxnSpLocks/>
              <a:stCxn id="58" idx="2"/>
              <a:endCxn id="24" idx="1"/>
            </p:cNvCxnSpPr>
            <p:nvPr/>
          </p:nvCxnSpPr>
          <p:spPr>
            <a:xfrm>
              <a:off x="3126666" y="1592289"/>
              <a:ext cx="359937" cy="21063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FCEAF6AB-94D4-4D09-838D-2A90087A46C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263497" y="2895738"/>
              <a:ext cx="767207" cy="3188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C753E65B-CE93-4FB0-9F8F-6F1F954DB7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54" y="3867234"/>
            <a:ext cx="3903292" cy="202413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80E04A57-AED3-4489-8ECB-6821BC9708B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25" r="6830" b="3818"/>
          <a:stretch/>
        </p:blipFill>
        <p:spPr>
          <a:xfrm>
            <a:off x="4742656" y="1041066"/>
            <a:ext cx="3963156" cy="2785313"/>
          </a:xfrm>
          <a:prstGeom prst="rect">
            <a:avLst/>
          </a:prstGeom>
        </p:spPr>
      </p:pic>
      <p:sp>
        <p:nvSpPr>
          <p:cNvPr id="80" name="箭头: 圆角右 79">
            <a:extLst>
              <a:ext uri="{FF2B5EF4-FFF2-40B4-BE49-F238E27FC236}">
                <a16:creationId xmlns:a16="http://schemas.microsoft.com/office/drawing/2014/main" id="{2D2E59A6-89EE-456A-9AF1-6FD7525E2D98}"/>
              </a:ext>
            </a:extLst>
          </p:cNvPr>
          <p:cNvSpPr/>
          <p:nvPr/>
        </p:nvSpPr>
        <p:spPr>
          <a:xfrm rot="5400000" flipH="1">
            <a:off x="6733173" y="3875663"/>
            <a:ext cx="1238674" cy="1221816"/>
          </a:xfrm>
          <a:prstGeom prst="bentArrow">
            <a:avLst>
              <a:gd name="adj1" fmla="val 12782"/>
              <a:gd name="adj2" fmla="val 15328"/>
              <a:gd name="adj3" fmla="val 25000"/>
              <a:gd name="adj4" fmla="val 437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圆角右 80">
            <a:extLst>
              <a:ext uri="{FF2B5EF4-FFF2-40B4-BE49-F238E27FC236}">
                <a16:creationId xmlns:a16="http://schemas.microsoft.com/office/drawing/2014/main" id="{5EBFCC61-03E4-42DB-9AAD-307EAE9DDE34}"/>
              </a:ext>
            </a:extLst>
          </p:cNvPr>
          <p:cNvSpPr/>
          <p:nvPr/>
        </p:nvSpPr>
        <p:spPr>
          <a:xfrm flipV="1">
            <a:off x="1180582" y="3936232"/>
            <a:ext cx="1238674" cy="1221816"/>
          </a:xfrm>
          <a:prstGeom prst="bentArrow">
            <a:avLst>
              <a:gd name="adj1" fmla="val 12782"/>
              <a:gd name="adj2" fmla="val 15328"/>
              <a:gd name="adj3" fmla="val 25000"/>
              <a:gd name="adj4" fmla="val 437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D0CD097-4A2D-4830-8368-00E414E1CFEE}"/>
              </a:ext>
            </a:extLst>
          </p:cNvPr>
          <p:cNvSpPr/>
          <p:nvPr/>
        </p:nvSpPr>
        <p:spPr>
          <a:xfrm>
            <a:off x="631529" y="5168202"/>
            <a:ext cx="2065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Input:</a:t>
            </a:r>
          </a:p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Structure</a:t>
            </a:r>
          </a:p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Node Features</a:t>
            </a:r>
            <a:endParaRPr lang="zh-CN" altLang="en-US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F9A3261-D8E2-496E-BAF5-5076A0106344}"/>
              </a:ext>
            </a:extLst>
          </p:cNvPr>
          <p:cNvSpPr/>
          <p:nvPr/>
        </p:nvSpPr>
        <p:spPr>
          <a:xfrm>
            <a:off x="6640467" y="5168202"/>
            <a:ext cx="2202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Output:</a:t>
            </a:r>
          </a:p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Node Embeddings</a:t>
            </a:r>
          </a:p>
          <a:p>
            <a:r>
              <a:rPr lang="en-US" altLang="zh-CN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PCA/t-SNE</a:t>
            </a:r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76D4C33A-0A82-475A-850D-9EA8AF8EF34C}"/>
              </a:ext>
            </a:extLst>
          </p:cNvPr>
          <p:cNvSpPr txBox="1"/>
          <p:nvPr/>
        </p:nvSpPr>
        <p:spPr>
          <a:xfrm>
            <a:off x="162000" y="6311009"/>
            <a:ext cx="7673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Kipf T N, Welling M. Semi-supervised classification with graph convolutional networks.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ICLR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2017.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TextBox 95">
            <a:extLst>
              <a:ext uri="{FF2B5EF4-FFF2-40B4-BE49-F238E27FC236}">
                <a16:creationId xmlns:a16="http://schemas.microsoft.com/office/drawing/2014/main" id="{2969E63A-1D9D-45FE-AF0F-4264C0623A2F}"/>
              </a:ext>
            </a:extLst>
          </p:cNvPr>
          <p:cNvSpPr txBox="1"/>
          <p:nvPr/>
        </p:nvSpPr>
        <p:spPr>
          <a:xfrm>
            <a:off x="2687520" y="5849326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ln w="0"/>
              </a:defRPr>
            </a:lvl1pPr>
          </a:lstStyle>
          <a:p>
            <a:pPr algn="ctr"/>
            <a:r>
              <a:rPr lang="en-US" sz="2400" dirty="0">
                <a:ln/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</a:t>
            </a:r>
            <a:r>
              <a:rPr lang="en-US" sz="2400">
                <a:ln/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Neural Network</a:t>
            </a:r>
            <a:endParaRPr lang="en-US" sz="2400" dirty="0">
              <a:ln/>
              <a:solidFill>
                <a:schemeClr val="accent1">
                  <a:lumMod val="60000"/>
                  <a:lumOff val="4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884E80D0-3391-4936-B865-51687CC52140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6E25BFA-1E99-42C1-AC30-78D5AF48E2CF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101" name="Google Shape;863;p65">
              <a:extLst>
                <a:ext uri="{FF2B5EF4-FFF2-40B4-BE49-F238E27FC236}">
                  <a16:creationId xmlns:a16="http://schemas.microsoft.com/office/drawing/2014/main" id="{5C46B7C5-881E-487C-AAAE-F4CA25F0C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02" name="Google Shape;864;p65">
                <a:extLst>
                  <a:ext uri="{FF2B5EF4-FFF2-40B4-BE49-F238E27FC236}">
                    <a16:creationId xmlns:a16="http://schemas.microsoft.com/office/drawing/2014/main" id="{3102B162-9481-482E-89A0-670BFE8AD6BD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65;p65">
                <a:extLst>
                  <a:ext uri="{FF2B5EF4-FFF2-40B4-BE49-F238E27FC236}">
                    <a16:creationId xmlns:a16="http://schemas.microsoft.com/office/drawing/2014/main" id="{1489CA7C-FBF6-4F59-8573-D0BBCD1B4DA6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2" name="图片 127">
            <a:extLst>
              <a:ext uri="{FF2B5EF4-FFF2-40B4-BE49-F238E27FC236}">
                <a16:creationId xmlns:a16="http://schemas.microsoft.com/office/drawing/2014/main" id="{F4B52455-C773-4B09-B774-F6D0B6A32E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1176" y="2110299"/>
            <a:ext cx="433381" cy="208779"/>
          </a:xfrm>
          <a:prstGeom prst="rect">
            <a:avLst/>
          </a:prstGeom>
        </p:spPr>
      </p:pic>
      <p:pic>
        <p:nvPicPr>
          <p:cNvPr id="53" name="图片 127">
            <a:extLst>
              <a:ext uri="{FF2B5EF4-FFF2-40B4-BE49-F238E27FC236}">
                <a16:creationId xmlns:a16="http://schemas.microsoft.com/office/drawing/2014/main" id="{9ABCE3B0-50C1-40B3-92B0-FA6F9EADB8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04515" y="2260828"/>
            <a:ext cx="433381" cy="208779"/>
          </a:xfrm>
          <a:prstGeom prst="rect">
            <a:avLst/>
          </a:prstGeom>
        </p:spPr>
      </p:pic>
      <p:pic>
        <p:nvPicPr>
          <p:cNvPr id="54" name="图片 127">
            <a:extLst>
              <a:ext uri="{FF2B5EF4-FFF2-40B4-BE49-F238E27FC236}">
                <a16:creationId xmlns:a16="http://schemas.microsoft.com/office/drawing/2014/main" id="{3229FB6F-7E15-4C29-8687-5A9257A151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66025" y="3300954"/>
            <a:ext cx="433381" cy="20877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B05F2EC-783A-40C9-A9EE-CED5E979E895}"/>
              </a:ext>
            </a:extLst>
          </p:cNvPr>
          <p:cNvGrpSpPr/>
          <p:nvPr/>
        </p:nvGrpSpPr>
        <p:grpSpPr>
          <a:xfrm>
            <a:off x="6875828" y="4203109"/>
            <a:ext cx="433383" cy="650884"/>
            <a:chOff x="6875828" y="4203109"/>
            <a:chExt cx="433383" cy="650884"/>
          </a:xfrm>
        </p:grpSpPr>
        <p:pic>
          <p:nvPicPr>
            <p:cNvPr id="55" name="图片 127">
              <a:extLst>
                <a:ext uri="{FF2B5EF4-FFF2-40B4-BE49-F238E27FC236}">
                  <a16:creationId xmlns:a16="http://schemas.microsoft.com/office/drawing/2014/main" id="{481DC3B7-1D0D-49BA-9D0B-1A4BBE07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75830" y="4645214"/>
              <a:ext cx="433381" cy="208779"/>
            </a:xfrm>
            <a:prstGeom prst="rect">
              <a:avLst/>
            </a:prstGeom>
          </p:spPr>
        </p:pic>
        <p:pic>
          <p:nvPicPr>
            <p:cNvPr id="56" name="图片 127">
              <a:extLst>
                <a:ext uri="{FF2B5EF4-FFF2-40B4-BE49-F238E27FC236}">
                  <a16:creationId xmlns:a16="http://schemas.microsoft.com/office/drawing/2014/main" id="{2B50E423-8E68-47AF-91E5-0120CEF5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75829" y="4425737"/>
              <a:ext cx="433381" cy="208779"/>
            </a:xfrm>
            <a:prstGeom prst="rect">
              <a:avLst/>
            </a:prstGeom>
          </p:spPr>
        </p:pic>
        <p:pic>
          <p:nvPicPr>
            <p:cNvPr id="57" name="图片 127">
              <a:extLst>
                <a:ext uri="{FF2B5EF4-FFF2-40B4-BE49-F238E27FC236}">
                  <a16:creationId xmlns:a16="http://schemas.microsoft.com/office/drawing/2014/main" id="{DF4C52A5-A322-4A89-AED8-F3CF589A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75828" y="4203109"/>
              <a:ext cx="433381" cy="208779"/>
            </a:xfrm>
            <a:prstGeom prst="rect">
              <a:avLst/>
            </a:prstGeom>
          </p:spPr>
        </p:pic>
      </p:grpSp>
      <p:pic>
        <p:nvPicPr>
          <p:cNvPr id="60" name="图片 127">
            <a:extLst>
              <a:ext uri="{FF2B5EF4-FFF2-40B4-BE49-F238E27FC236}">
                <a16:creationId xmlns:a16="http://schemas.microsoft.com/office/drawing/2014/main" id="{62B0DCCF-41EA-4F7A-9B59-D50C49D055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68870" y="1694401"/>
            <a:ext cx="433381" cy="208779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DC64A5F-251E-42E1-ABC3-08B2296B80A1}"/>
              </a:ext>
            </a:extLst>
          </p:cNvPr>
          <p:cNvSpPr/>
          <p:nvPr/>
        </p:nvSpPr>
        <p:spPr>
          <a:xfrm>
            <a:off x="281141" y="810234"/>
            <a:ext cx="4711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Node Classification on Graphs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ACEC2D1-ACF9-4442-AD11-696578D4F855}"/>
              </a:ext>
            </a:extLst>
          </p:cNvPr>
          <p:cNvSpPr/>
          <p:nvPr/>
        </p:nvSpPr>
        <p:spPr>
          <a:xfrm>
            <a:off x="419531" y="3592243"/>
            <a:ext cx="2185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cora (2708,1433)</a:t>
            </a:r>
            <a:endParaRPr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88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7</a:t>
            </a:fld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2BE2312-2E8F-4FB7-9B41-665470773ACA}"/>
              </a:ext>
            </a:extLst>
          </p:cNvPr>
          <p:cNvSpPr/>
          <p:nvPr/>
        </p:nvSpPr>
        <p:spPr>
          <a:xfrm>
            <a:off x="281141" y="810234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Convolutional Networks (GCNs)</a:t>
            </a:r>
            <a:endParaRPr lang="zh-CN" altLang="en-US" sz="2400" b="1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112" name="Straight Connector 23">
            <a:extLst>
              <a:ext uri="{FF2B5EF4-FFF2-40B4-BE49-F238E27FC236}">
                <a16:creationId xmlns:a16="http://schemas.microsoft.com/office/drawing/2014/main" id="{75F87801-305D-481C-BDD1-638B0695522C}"/>
              </a:ext>
            </a:extLst>
          </p:cNvPr>
          <p:cNvCxnSpPr>
            <a:cxnSpLocks/>
          </p:cNvCxnSpPr>
          <p:nvPr/>
        </p:nvCxnSpPr>
        <p:spPr>
          <a:xfrm>
            <a:off x="162838" y="6066753"/>
            <a:ext cx="8819162" cy="0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3">
            <a:extLst>
              <a:ext uri="{FF2B5EF4-FFF2-40B4-BE49-F238E27FC236}">
                <a16:creationId xmlns:a16="http://schemas.microsoft.com/office/drawing/2014/main" id="{FEF5FE5A-35FC-4358-9449-12E27E66AB2E}"/>
              </a:ext>
            </a:extLst>
          </p:cNvPr>
          <p:cNvSpPr txBox="1"/>
          <p:nvPr/>
        </p:nvSpPr>
        <p:spPr>
          <a:xfrm>
            <a:off x="162000" y="6311009"/>
            <a:ext cx="8318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Wu Z, et al. A comprehensive survey on graph neural networks[J]. IEEE transactions on neural networks and learning systems, 2020.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C79C110F-451A-425E-ACBE-0A45A1B5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1821855"/>
            <a:ext cx="8691819" cy="4175596"/>
          </a:xfrm>
          <a:prstGeom prst="rect">
            <a:avLst/>
          </a:prstGeom>
        </p:spPr>
      </p:pic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7ADEC3AE-6A10-420B-9F44-7844349D5FC6}"/>
              </a:ext>
            </a:extLst>
          </p:cNvPr>
          <p:cNvCxnSpPr>
            <a:cxnSpLocks/>
          </p:cNvCxnSpPr>
          <p:nvPr/>
        </p:nvCxnSpPr>
        <p:spPr>
          <a:xfrm>
            <a:off x="162000" y="1803047"/>
            <a:ext cx="8819162" cy="0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60B2674-74EA-4021-BE69-F9B82B3B5CBC}"/>
              </a:ext>
            </a:extLst>
          </p:cNvPr>
          <p:cNvSpPr/>
          <p:nvPr/>
        </p:nvSpPr>
        <p:spPr>
          <a:xfrm>
            <a:off x="297137" y="1271899"/>
            <a:ext cx="6402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GCN</a:t>
            </a:r>
            <a:r>
              <a:rPr lang="zh-CN" altLang="en-US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的两个执行模式：</a:t>
            </a:r>
            <a:r>
              <a:rPr lang="en-US" altLang="zh-CN" sz="2000" b="1">
                <a:latin typeface="思源黑体 CN" panose="020B0500000000000000" pitchFamily="34" charset="-122"/>
                <a:ea typeface="思源黑体 CN" panose="020B0500000000000000" pitchFamily="34" charset="-122"/>
              </a:rPr>
              <a:t>Aggregation-Combination</a:t>
            </a:r>
            <a:endParaRPr lang="zh-CN" altLang="en-US" sz="2000" b="1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FCFA66-72A7-42A2-93CD-4A44E0F93C5B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CD9384-3082-401C-BC60-61345A219FF5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30" name="Google Shape;863;p65">
              <a:extLst>
                <a:ext uri="{FF2B5EF4-FFF2-40B4-BE49-F238E27FC236}">
                  <a16:creationId xmlns:a16="http://schemas.microsoft.com/office/drawing/2014/main" id="{44ABB35C-FDE5-4CD0-BA63-CFA5C39456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31" name="Google Shape;864;p65">
                <a:extLst>
                  <a:ext uri="{FF2B5EF4-FFF2-40B4-BE49-F238E27FC236}">
                    <a16:creationId xmlns:a16="http://schemas.microsoft.com/office/drawing/2014/main" id="{96903F29-051C-4536-AC8A-A7CE9BC76B99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65;p65">
                <a:extLst>
                  <a:ext uri="{FF2B5EF4-FFF2-40B4-BE49-F238E27FC236}">
                    <a16:creationId xmlns:a16="http://schemas.microsoft.com/office/drawing/2014/main" id="{A900FC92-AD21-4D36-8812-E7F94F04F447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416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8</a:t>
            </a:fld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2BE2312-2E8F-4FB7-9B41-665470773ACA}"/>
              </a:ext>
            </a:extLst>
          </p:cNvPr>
          <p:cNvSpPr/>
          <p:nvPr/>
        </p:nvSpPr>
        <p:spPr>
          <a:xfrm>
            <a:off x="281141" y="810234"/>
            <a:ext cx="6470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Convolutional Networks (GCNs) </a:t>
            </a:r>
            <a:r>
              <a:rPr lang="en-US" altLang="zh-CN" sz="2400" b="1" baseline="30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[1]</a:t>
            </a:r>
            <a:endParaRPr lang="zh-CN" altLang="en-US" sz="2400" b="1" baseline="30000">
              <a:solidFill>
                <a:srgbClr val="C00000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596EB41-CA0E-462C-A39B-E511B3F63DD6}"/>
              </a:ext>
            </a:extLst>
          </p:cNvPr>
          <p:cNvGrpSpPr/>
          <p:nvPr/>
        </p:nvGrpSpPr>
        <p:grpSpPr>
          <a:xfrm>
            <a:off x="319422" y="1404225"/>
            <a:ext cx="3105781" cy="1887301"/>
            <a:chOff x="1175084" y="1667242"/>
            <a:chExt cx="3105781" cy="1887301"/>
          </a:xfrm>
        </p:grpSpPr>
        <p:sp>
          <p:nvSpPr>
            <p:cNvPr id="64" name="Oval 3">
              <a:extLst>
                <a:ext uri="{FF2B5EF4-FFF2-40B4-BE49-F238E27FC236}">
                  <a16:creationId xmlns:a16="http://schemas.microsoft.com/office/drawing/2014/main" id="{BBF18508-724B-4D7E-8D80-019533C78435}"/>
                </a:ext>
              </a:extLst>
            </p:cNvPr>
            <p:cNvSpPr/>
            <p:nvPr/>
          </p:nvSpPr>
          <p:spPr>
            <a:xfrm>
              <a:off x="1319618" y="224543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">
              <a:extLst>
                <a:ext uri="{FF2B5EF4-FFF2-40B4-BE49-F238E27FC236}">
                  <a16:creationId xmlns:a16="http://schemas.microsoft.com/office/drawing/2014/main" id="{28E44D99-0583-4DDC-BD51-8B66B209BEA3}"/>
                </a:ext>
              </a:extLst>
            </p:cNvPr>
            <p:cNvSpPr/>
            <p:nvPr/>
          </p:nvSpPr>
          <p:spPr>
            <a:xfrm>
              <a:off x="1595843" y="283598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5">
              <a:extLst>
                <a:ext uri="{FF2B5EF4-FFF2-40B4-BE49-F238E27FC236}">
                  <a16:creationId xmlns:a16="http://schemas.microsoft.com/office/drawing/2014/main" id="{1C1AA4A6-A713-40A2-BC61-C478333908A4}"/>
                </a:ext>
              </a:extLst>
            </p:cNvPr>
            <p:cNvSpPr/>
            <p:nvPr/>
          </p:nvSpPr>
          <p:spPr>
            <a:xfrm>
              <a:off x="2157818" y="237878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">
              <a:extLst>
                <a:ext uri="{FF2B5EF4-FFF2-40B4-BE49-F238E27FC236}">
                  <a16:creationId xmlns:a16="http://schemas.microsoft.com/office/drawing/2014/main" id="{860E2981-9312-4E91-BDE7-F34CF0D4D4FD}"/>
                </a:ext>
              </a:extLst>
            </p:cNvPr>
            <p:cNvSpPr/>
            <p:nvPr/>
          </p:nvSpPr>
          <p:spPr>
            <a:xfrm>
              <a:off x="3034118" y="209303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7">
              <a:extLst>
                <a:ext uri="{FF2B5EF4-FFF2-40B4-BE49-F238E27FC236}">
                  <a16:creationId xmlns:a16="http://schemas.microsoft.com/office/drawing/2014/main" id="{DA4A4562-E500-4CF8-A3ED-E6A82B3C9C17}"/>
                </a:ext>
              </a:extLst>
            </p:cNvPr>
            <p:cNvSpPr/>
            <p:nvPr/>
          </p:nvSpPr>
          <p:spPr>
            <a:xfrm>
              <a:off x="2957918" y="2521664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8">
              <a:extLst>
                <a:ext uri="{FF2B5EF4-FFF2-40B4-BE49-F238E27FC236}">
                  <a16:creationId xmlns:a16="http://schemas.microsoft.com/office/drawing/2014/main" id="{3256719F-307E-48F7-A426-0E992C941BDF}"/>
                </a:ext>
              </a:extLst>
            </p:cNvPr>
            <p:cNvSpPr/>
            <p:nvPr/>
          </p:nvSpPr>
          <p:spPr>
            <a:xfrm>
              <a:off x="3091268" y="31493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9">
              <a:extLst>
                <a:ext uri="{FF2B5EF4-FFF2-40B4-BE49-F238E27FC236}">
                  <a16:creationId xmlns:a16="http://schemas.microsoft.com/office/drawing/2014/main" id="{B78BF54A-570F-4CAD-9410-41B082D50F04}"/>
                </a:ext>
              </a:extLst>
            </p:cNvPr>
            <p:cNvSpPr/>
            <p:nvPr/>
          </p:nvSpPr>
          <p:spPr>
            <a:xfrm>
              <a:off x="3786593" y="262643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10">
              <a:extLst>
                <a:ext uri="{FF2B5EF4-FFF2-40B4-BE49-F238E27FC236}">
                  <a16:creationId xmlns:a16="http://schemas.microsoft.com/office/drawing/2014/main" id="{E7737BB3-55FB-47E2-8349-A2C7DEFA632F}"/>
                </a:ext>
              </a:extLst>
            </p:cNvPr>
            <p:cNvSpPr/>
            <p:nvPr/>
          </p:nvSpPr>
          <p:spPr>
            <a:xfrm>
              <a:off x="3919943" y="1959689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11">
              <a:extLst>
                <a:ext uri="{FF2B5EF4-FFF2-40B4-BE49-F238E27FC236}">
                  <a16:creationId xmlns:a16="http://schemas.microsoft.com/office/drawing/2014/main" id="{ED3A6F86-DCF0-4CCD-932E-507A3A1330EC}"/>
                </a:ext>
              </a:extLst>
            </p:cNvPr>
            <p:cNvCxnSpPr>
              <a:stCxn id="64" idx="4"/>
              <a:endCxn id="65" idx="1"/>
            </p:cNvCxnSpPr>
            <p:nvPr/>
          </p:nvCxnSpPr>
          <p:spPr>
            <a:xfrm>
              <a:off x="1386293" y="2378789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12">
              <a:extLst>
                <a:ext uri="{FF2B5EF4-FFF2-40B4-BE49-F238E27FC236}">
                  <a16:creationId xmlns:a16="http://schemas.microsoft.com/office/drawing/2014/main" id="{DE4A2776-9D00-4989-8182-D10675A9F479}"/>
                </a:ext>
              </a:extLst>
            </p:cNvPr>
            <p:cNvCxnSpPr>
              <a:cxnSpLocks/>
              <a:stCxn id="65" idx="7"/>
              <a:endCxn id="66" idx="3"/>
            </p:cNvCxnSpPr>
            <p:nvPr/>
          </p:nvCxnSpPr>
          <p:spPr>
            <a:xfrm flipV="1">
              <a:off x="1709664" y="2492610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13">
              <a:extLst>
                <a:ext uri="{FF2B5EF4-FFF2-40B4-BE49-F238E27FC236}">
                  <a16:creationId xmlns:a16="http://schemas.microsoft.com/office/drawing/2014/main" id="{9769500D-1C71-479A-A81F-199FB0AD9CAE}"/>
                </a:ext>
              </a:extLst>
            </p:cNvPr>
            <p:cNvCxnSpPr>
              <a:cxnSpLocks/>
              <a:stCxn id="66" idx="6"/>
              <a:endCxn id="69" idx="2"/>
            </p:cNvCxnSpPr>
            <p:nvPr/>
          </p:nvCxnSpPr>
          <p:spPr>
            <a:xfrm>
              <a:off x="2291168" y="2445464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4">
              <a:extLst>
                <a:ext uri="{FF2B5EF4-FFF2-40B4-BE49-F238E27FC236}">
                  <a16:creationId xmlns:a16="http://schemas.microsoft.com/office/drawing/2014/main" id="{D5F3DFCC-7E50-4CB3-AF1B-A10ECFB26AF7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 flipV="1">
              <a:off x="2291168" y="2159714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5">
              <a:extLst>
                <a:ext uri="{FF2B5EF4-FFF2-40B4-BE49-F238E27FC236}">
                  <a16:creationId xmlns:a16="http://schemas.microsoft.com/office/drawing/2014/main" id="{358FFB34-3007-4A58-9D32-16F5198CBEA2}"/>
                </a:ext>
              </a:extLst>
            </p:cNvPr>
            <p:cNvCxnSpPr>
              <a:cxnSpLocks/>
              <a:stCxn id="67" idx="6"/>
              <a:endCxn id="73" idx="2"/>
            </p:cNvCxnSpPr>
            <p:nvPr/>
          </p:nvCxnSpPr>
          <p:spPr>
            <a:xfrm flipV="1">
              <a:off x="3167468" y="2026364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6">
              <a:extLst>
                <a:ext uri="{FF2B5EF4-FFF2-40B4-BE49-F238E27FC236}">
                  <a16:creationId xmlns:a16="http://schemas.microsoft.com/office/drawing/2014/main" id="{972E2EFC-0617-4670-A47F-4064E5D8EB8D}"/>
                </a:ext>
              </a:extLst>
            </p:cNvPr>
            <p:cNvCxnSpPr>
              <a:cxnSpLocks/>
              <a:stCxn id="69" idx="0"/>
              <a:endCxn id="67" idx="4"/>
            </p:cNvCxnSpPr>
            <p:nvPr/>
          </p:nvCxnSpPr>
          <p:spPr>
            <a:xfrm flipV="1">
              <a:off x="3024593" y="2226389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7">
              <a:extLst>
                <a:ext uri="{FF2B5EF4-FFF2-40B4-BE49-F238E27FC236}">
                  <a16:creationId xmlns:a16="http://schemas.microsoft.com/office/drawing/2014/main" id="{C09E58E1-09D3-4206-A43A-0A912FFA33B5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1729193" y="2588339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8">
              <a:extLst>
                <a:ext uri="{FF2B5EF4-FFF2-40B4-BE49-F238E27FC236}">
                  <a16:creationId xmlns:a16="http://schemas.microsoft.com/office/drawing/2014/main" id="{B87F8F4D-EDE3-4BCD-961C-B5D57D79BE5A}"/>
                </a:ext>
              </a:extLst>
            </p:cNvPr>
            <p:cNvCxnSpPr>
              <a:cxnSpLocks/>
              <a:stCxn id="70" idx="1"/>
              <a:endCxn id="66" idx="4"/>
            </p:cNvCxnSpPr>
            <p:nvPr/>
          </p:nvCxnSpPr>
          <p:spPr>
            <a:xfrm flipH="1" flipV="1">
              <a:off x="2224493" y="2512139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9">
              <a:extLst>
                <a:ext uri="{FF2B5EF4-FFF2-40B4-BE49-F238E27FC236}">
                  <a16:creationId xmlns:a16="http://schemas.microsoft.com/office/drawing/2014/main" id="{BE9DE9E9-D848-47E0-8803-3EF6230E9DCA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3205089" y="2740260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20">
                  <a:extLst>
                    <a:ext uri="{FF2B5EF4-FFF2-40B4-BE49-F238E27FC236}">
                      <a16:creationId xmlns:a16="http://schemas.microsoft.com/office/drawing/2014/main" id="{11BBDE68-8603-4778-95EE-A43ADB4D9543}"/>
                    </a:ext>
                  </a:extLst>
                </p:cNvPr>
                <p:cNvSpPr txBox="1"/>
                <p:nvPr/>
              </p:nvSpPr>
              <p:spPr>
                <a:xfrm>
                  <a:off x="2041930" y="205392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0">
                  <a:extLst>
                    <a:ext uri="{FF2B5EF4-FFF2-40B4-BE49-F238E27FC236}">
                      <a16:creationId xmlns:a16="http://schemas.microsoft.com/office/drawing/2014/main" id="{6435BD0F-483A-4B91-BCA1-6AE2158DE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930" y="2053925"/>
                  <a:ext cx="29424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417" r="-6250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21">
                  <a:extLst>
                    <a:ext uri="{FF2B5EF4-FFF2-40B4-BE49-F238E27FC236}">
                      <a16:creationId xmlns:a16="http://schemas.microsoft.com/office/drawing/2014/main" id="{D9CAAE01-A4B4-435A-9E65-A6F6B20E633B}"/>
                    </a:ext>
                  </a:extLst>
                </p:cNvPr>
                <p:cNvSpPr txBox="1"/>
                <p:nvPr/>
              </p:nvSpPr>
              <p:spPr>
                <a:xfrm>
                  <a:off x="1451380" y="2911171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1">
                  <a:extLst>
                    <a:ext uri="{FF2B5EF4-FFF2-40B4-BE49-F238E27FC236}">
                      <a16:creationId xmlns:a16="http://schemas.microsoft.com/office/drawing/2014/main" id="{28249ECC-FE3C-4146-B98E-67FD03B60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380" y="2911171"/>
                  <a:ext cx="2942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417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22">
                  <a:extLst>
                    <a:ext uri="{FF2B5EF4-FFF2-40B4-BE49-F238E27FC236}">
                      <a16:creationId xmlns:a16="http://schemas.microsoft.com/office/drawing/2014/main" id="{E3F31A13-0678-47F4-B766-BC267B2C25B7}"/>
                    </a:ext>
                  </a:extLst>
                </p:cNvPr>
                <p:cNvSpPr txBox="1"/>
                <p:nvPr/>
              </p:nvSpPr>
              <p:spPr>
                <a:xfrm>
                  <a:off x="2966334" y="3277544"/>
                  <a:ext cx="284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2">
                  <a:extLst>
                    <a:ext uri="{FF2B5EF4-FFF2-40B4-BE49-F238E27FC236}">
                      <a16:creationId xmlns:a16="http://schemas.microsoft.com/office/drawing/2014/main" id="{549A3DE9-EC3B-4301-805E-F667D5EAF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334" y="3277544"/>
                  <a:ext cx="28437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638" r="-6383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23">
                  <a:extLst>
                    <a:ext uri="{FF2B5EF4-FFF2-40B4-BE49-F238E27FC236}">
                      <a16:creationId xmlns:a16="http://schemas.microsoft.com/office/drawing/2014/main" id="{9429ECD7-7650-49C7-8874-00BF9C5F1158}"/>
                    </a:ext>
                  </a:extLst>
                </p:cNvPr>
                <p:cNvSpPr txBox="1"/>
                <p:nvPr/>
              </p:nvSpPr>
              <p:spPr>
                <a:xfrm>
                  <a:off x="3919943" y="2638547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3">
                  <a:extLst>
                    <a:ext uri="{FF2B5EF4-FFF2-40B4-BE49-F238E27FC236}">
                      <a16:creationId xmlns:a16="http://schemas.microsoft.com/office/drawing/2014/main" id="{917325E6-2CBF-423D-925E-0736A75B2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9943" y="2638547"/>
                  <a:ext cx="29424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417" r="-8333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24">
                  <a:extLst>
                    <a:ext uri="{FF2B5EF4-FFF2-40B4-BE49-F238E27FC236}">
                      <a16:creationId xmlns:a16="http://schemas.microsoft.com/office/drawing/2014/main" id="{A7711C12-425C-46E1-A3F8-F74628BFBCAC}"/>
                    </a:ext>
                  </a:extLst>
                </p:cNvPr>
                <p:cNvSpPr txBox="1"/>
                <p:nvPr/>
              </p:nvSpPr>
              <p:spPr>
                <a:xfrm>
                  <a:off x="3108520" y="2521042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4">
                  <a:extLst>
                    <a:ext uri="{FF2B5EF4-FFF2-40B4-BE49-F238E27FC236}">
                      <a16:creationId xmlns:a16="http://schemas.microsoft.com/office/drawing/2014/main" id="{31D54038-B733-4ABA-8168-BD4A53A8E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520" y="2521042"/>
                  <a:ext cx="29424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417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25">
                  <a:extLst>
                    <a:ext uri="{FF2B5EF4-FFF2-40B4-BE49-F238E27FC236}">
                      <a16:creationId xmlns:a16="http://schemas.microsoft.com/office/drawing/2014/main" id="{C9C1EE92-783F-42A7-A1A5-654339377579}"/>
                    </a:ext>
                  </a:extLst>
                </p:cNvPr>
                <p:cNvSpPr txBox="1"/>
                <p:nvPr/>
              </p:nvSpPr>
              <p:spPr>
                <a:xfrm>
                  <a:off x="2969988" y="1787174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5">
                  <a:extLst>
                    <a:ext uri="{FF2B5EF4-FFF2-40B4-BE49-F238E27FC236}">
                      <a16:creationId xmlns:a16="http://schemas.microsoft.com/office/drawing/2014/main" id="{C0AD4502-36B8-4065-B597-FFE0D994E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988" y="1787174"/>
                  <a:ext cx="29424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417" r="-8333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26">
                  <a:extLst>
                    <a:ext uri="{FF2B5EF4-FFF2-40B4-BE49-F238E27FC236}">
                      <a16:creationId xmlns:a16="http://schemas.microsoft.com/office/drawing/2014/main" id="{E6257321-79A2-411B-9D7D-0BEB67756DAE}"/>
                    </a:ext>
                  </a:extLst>
                </p:cNvPr>
                <p:cNvSpPr txBox="1"/>
                <p:nvPr/>
              </p:nvSpPr>
              <p:spPr>
                <a:xfrm>
                  <a:off x="3986618" y="1667242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6">
                  <a:extLst>
                    <a:ext uri="{FF2B5EF4-FFF2-40B4-BE49-F238E27FC236}">
                      <a16:creationId xmlns:a16="http://schemas.microsoft.com/office/drawing/2014/main" id="{E4FD4216-24F1-4FFB-886E-2EFC65FC7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618" y="1667242"/>
                  <a:ext cx="29424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417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28">
                  <a:extLst>
                    <a:ext uri="{FF2B5EF4-FFF2-40B4-BE49-F238E27FC236}">
                      <a16:creationId xmlns:a16="http://schemas.microsoft.com/office/drawing/2014/main" id="{B2F0BE3A-6EF1-4A45-AB8F-D60A1E325206}"/>
                    </a:ext>
                  </a:extLst>
                </p:cNvPr>
                <p:cNvSpPr txBox="1"/>
                <p:nvPr/>
              </p:nvSpPr>
              <p:spPr>
                <a:xfrm>
                  <a:off x="1175084" y="1928006"/>
                  <a:ext cx="2889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85C8A2-B39B-481E-8F23-265DE9D55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084" y="1928006"/>
                  <a:ext cx="2889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638" r="-6383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5AAAC1F6-9862-422E-AB29-CB7BCF9D5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554503"/>
              </p:ext>
            </p:extLst>
          </p:nvPr>
        </p:nvGraphicFramePr>
        <p:xfrm>
          <a:off x="410415" y="3057813"/>
          <a:ext cx="1362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4" name="AxMath" r:id="rId12" imgW="680760" imgH="236160" progId="Equation.AxMath">
                  <p:embed/>
                </p:oleObj>
              </mc:Choice>
              <mc:Fallback>
                <p:oleObj name="AxMath" r:id="rId12" imgW="680760" imgH="236160" progId="Equation.AxMath">
                  <p:embed/>
                  <p:pic>
                    <p:nvPicPr>
                      <p:cNvPr id="100" name="对象 99">
                        <a:extLst>
                          <a:ext uri="{FF2B5EF4-FFF2-40B4-BE49-F238E27FC236}">
                            <a16:creationId xmlns:a16="http://schemas.microsoft.com/office/drawing/2014/main" id="{5AAAC1F6-9862-422E-AB29-CB7BCF9D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415" y="3057813"/>
                        <a:ext cx="13620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4C030AE8-EB16-4BEE-982C-97FD53CAF2C3}"/>
              </a:ext>
            </a:extLst>
          </p:cNvPr>
          <p:cNvGrpSpPr/>
          <p:nvPr/>
        </p:nvGrpSpPr>
        <p:grpSpPr>
          <a:xfrm>
            <a:off x="3950106" y="1375248"/>
            <a:ext cx="4592409" cy="1051146"/>
            <a:chOff x="3659035" y="1300695"/>
            <a:chExt cx="4592409" cy="1051146"/>
          </a:xfrm>
        </p:grpSpPr>
        <p:graphicFrame>
          <p:nvGraphicFramePr>
            <p:cNvPr id="102" name="对象 101">
              <a:extLst>
                <a:ext uri="{FF2B5EF4-FFF2-40B4-BE49-F238E27FC236}">
                  <a16:creationId xmlns:a16="http://schemas.microsoft.com/office/drawing/2014/main" id="{7CFF36DD-1420-4A95-90CB-A188BAA9ED4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2693777"/>
                </p:ext>
              </p:extLst>
            </p:nvPr>
          </p:nvGraphicFramePr>
          <p:xfrm>
            <a:off x="3684695" y="1381640"/>
            <a:ext cx="1320800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5" name="AxMath" r:id="rId14" imgW="660960" imgH="240480" progId="Equation.AxMath">
                    <p:embed/>
                  </p:oleObj>
                </mc:Choice>
                <mc:Fallback>
                  <p:oleObj name="AxMath" r:id="rId14" imgW="660960" imgH="240480" progId="Equation.AxMath">
                    <p:embed/>
                    <p:pic>
                      <p:nvPicPr>
                        <p:cNvPr id="102" name="对象 101">
                          <a:extLst>
                            <a:ext uri="{FF2B5EF4-FFF2-40B4-BE49-F238E27FC236}">
                              <a16:creationId xmlns:a16="http://schemas.microsoft.com/office/drawing/2014/main" id="{7CFF36DD-1420-4A95-90CB-A188BAA9ED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84695" y="1381640"/>
                          <a:ext cx="1320800" cy="47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对象 102">
              <a:extLst>
                <a:ext uri="{FF2B5EF4-FFF2-40B4-BE49-F238E27FC236}">
                  <a16:creationId xmlns:a16="http://schemas.microsoft.com/office/drawing/2014/main" id="{01EC6F53-06E3-4839-8D7D-4FD08F901C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9362819"/>
                </p:ext>
              </p:extLst>
            </p:nvPr>
          </p:nvGraphicFramePr>
          <p:xfrm>
            <a:off x="3659035" y="1840666"/>
            <a:ext cx="2136775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6" name="AxMath" r:id="rId16" imgW="1068840" imgH="255960" progId="Equation.AxMath">
                    <p:embed/>
                  </p:oleObj>
                </mc:Choice>
                <mc:Fallback>
                  <p:oleObj name="AxMath" r:id="rId16" imgW="1068840" imgH="255960" progId="Equation.AxMath">
                    <p:embed/>
                    <p:pic>
                      <p:nvPicPr>
                        <p:cNvPr id="103" name="对象 102">
                          <a:extLst>
                            <a:ext uri="{FF2B5EF4-FFF2-40B4-BE49-F238E27FC236}">
                              <a16:creationId xmlns:a16="http://schemas.microsoft.com/office/drawing/2014/main" id="{01EC6F53-06E3-4839-8D7D-4FD08F901C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659035" y="1840666"/>
                          <a:ext cx="2136775" cy="51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对象 103">
              <a:extLst>
                <a:ext uri="{FF2B5EF4-FFF2-40B4-BE49-F238E27FC236}">
                  <a16:creationId xmlns:a16="http://schemas.microsoft.com/office/drawing/2014/main" id="{C8F00DA6-73AA-471F-B51D-D48DB7171E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6558612"/>
                </p:ext>
              </p:extLst>
            </p:nvPr>
          </p:nvGraphicFramePr>
          <p:xfrm>
            <a:off x="5873675" y="1300695"/>
            <a:ext cx="1736725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7" name="AxMath" r:id="rId18" imgW="868320" imgH="255960" progId="Equation.AxMath">
                    <p:embed/>
                  </p:oleObj>
                </mc:Choice>
                <mc:Fallback>
                  <p:oleObj name="AxMath" r:id="rId18" imgW="868320" imgH="255960" progId="Equation.AxMath">
                    <p:embed/>
                    <p:pic>
                      <p:nvPicPr>
                        <p:cNvPr id="104" name="对象 103">
                          <a:extLst>
                            <a:ext uri="{FF2B5EF4-FFF2-40B4-BE49-F238E27FC236}">
                              <a16:creationId xmlns:a16="http://schemas.microsoft.com/office/drawing/2014/main" id="{C8F00DA6-73AA-471F-B51D-D48DB7171E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873675" y="1300695"/>
                          <a:ext cx="1736725" cy="51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对象 104">
              <a:extLst>
                <a:ext uri="{FF2B5EF4-FFF2-40B4-BE49-F238E27FC236}">
                  <a16:creationId xmlns:a16="http://schemas.microsoft.com/office/drawing/2014/main" id="{32EA3911-0AA6-4B1D-BFFC-2E27180B8C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0159437"/>
                </p:ext>
              </p:extLst>
            </p:nvPr>
          </p:nvGraphicFramePr>
          <p:xfrm>
            <a:off x="5892419" y="1838987"/>
            <a:ext cx="23590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8" name="AxMath" r:id="rId20" imgW="1179720" imgH="233280" progId="Equation.AxMath">
                    <p:embed/>
                  </p:oleObj>
                </mc:Choice>
                <mc:Fallback>
                  <p:oleObj name="AxMath" r:id="rId20" imgW="1179720" imgH="233280" progId="Equation.AxMath">
                    <p:embed/>
                    <p:pic>
                      <p:nvPicPr>
                        <p:cNvPr id="105" name="对象 104">
                          <a:extLst>
                            <a:ext uri="{FF2B5EF4-FFF2-40B4-BE49-F238E27FC236}">
                              <a16:creationId xmlns:a16="http://schemas.microsoft.com/office/drawing/2014/main" id="{32EA3911-0AA6-4B1D-BFFC-2E27180B8C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892419" y="1838987"/>
                          <a:ext cx="23590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8" name="图片 127">
            <a:extLst>
              <a:ext uri="{FF2B5EF4-FFF2-40B4-BE49-F238E27FC236}">
                <a16:creationId xmlns:a16="http://schemas.microsoft.com/office/drawing/2014/main" id="{94FEA091-38BD-4B03-A0D7-4EEC5D614AC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2865" y="1783554"/>
            <a:ext cx="433381" cy="208779"/>
          </a:xfrm>
          <a:prstGeom prst="rect">
            <a:avLst/>
          </a:prstGeom>
        </p:spPr>
      </p:pic>
      <p:pic>
        <p:nvPicPr>
          <p:cNvPr id="74" name="图片 127">
            <a:extLst>
              <a:ext uri="{FF2B5EF4-FFF2-40B4-BE49-F238E27FC236}">
                <a16:creationId xmlns:a16="http://schemas.microsoft.com/office/drawing/2014/main" id="{A7D0E3AA-0BC8-4BCF-8FC6-2AFB388696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4059" y="1546294"/>
            <a:ext cx="433381" cy="208779"/>
          </a:xfrm>
          <a:prstGeom prst="rect">
            <a:avLst/>
          </a:prstGeom>
        </p:spPr>
      </p:pic>
      <p:pic>
        <p:nvPicPr>
          <p:cNvPr id="80" name="图片 127">
            <a:extLst>
              <a:ext uri="{FF2B5EF4-FFF2-40B4-BE49-F238E27FC236}">
                <a16:creationId xmlns:a16="http://schemas.microsoft.com/office/drawing/2014/main" id="{B8D9CDD8-A0D0-45C3-A6D6-A70208033D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0290" y="2786653"/>
            <a:ext cx="433381" cy="208779"/>
          </a:xfrm>
          <a:prstGeom prst="rect">
            <a:avLst/>
          </a:prstGeom>
        </p:spPr>
      </p:pic>
      <p:sp>
        <p:nvSpPr>
          <p:cNvPr id="81" name="TextBox 47">
            <a:extLst>
              <a:ext uri="{FF2B5EF4-FFF2-40B4-BE49-F238E27FC236}">
                <a16:creationId xmlns:a16="http://schemas.microsoft.com/office/drawing/2014/main" id="{E4326D92-8021-46C4-80B9-ED649E29AC4F}"/>
              </a:ext>
            </a:extLst>
          </p:cNvPr>
          <p:cNvSpPr txBox="1"/>
          <p:nvPr/>
        </p:nvSpPr>
        <p:spPr>
          <a:xfrm>
            <a:off x="3908659" y="2549251"/>
            <a:ext cx="416277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|V|   G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中结点个数       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l      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第 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l 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层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GCN</a:t>
            </a:r>
          </a:p>
          <a:p>
            <a:pPr>
              <a:lnSpc>
                <a:spcPct val="130000"/>
              </a:lnSpc>
            </a:pP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  f     feature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长度       </a:t>
            </a:r>
            <a:r>
              <a:rPr lang="en-US" altLang="zh-CN">
                <a:latin typeface="思源黑体 CN" panose="020B0500000000000000" pitchFamily="34" charset="-122"/>
                <a:ea typeface="思源黑体 CN" panose="020B0500000000000000" pitchFamily="34" charset="-122"/>
              </a:rPr>
              <a:t>H    </a:t>
            </a:r>
            <a:r>
              <a:rPr lang="zh-CN" altLang="en-US">
                <a:latin typeface="思源黑体 CN" panose="020B0500000000000000" pitchFamily="34" charset="-122"/>
                <a:ea typeface="思源黑体 CN" panose="020B0500000000000000" pitchFamily="34" charset="-122"/>
              </a:rPr>
              <a:t>初始结点属性</a:t>
            </a:r>
            <a:endParaRPr lang="en-US" altLang="zh-CN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C19B68DD-1178-4EBB-8F40-9D9FCAFB12F5}"/>
              </a:ext>
            </a:extLst>
          </p:cNvPr>
          <p:cNvSpPr txBox="1"/>
          <p:nvPr/>
        </p:nvSpPr>
        <p:spPr>
          <a:xfrm>
            <a:off x="162000" y="6311009"/>
            <a:ext cx="8318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Guyue Huang, et. al. GE-SpMM: General-Purpose Sparse Matrix-Matrix Multiplication on GPUs for Graph Neural Networks.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SC.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20.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Wu Z, et al. A comprehensive survey on graph neural networks[J]. IEEE transactions on neural networks and learning systems, 2020.</a:t>
            </a:r>
          </a:p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20201023-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杨联政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-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Bundle Recommendation with Graph Convolutional Networks.pptx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82EA0C6-7F80-4E04-9441-8C04584700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9422" y="4068923"/>
            <a:ext cx="3393832" cy="2107112"/>
          </a:xfrm>
          <a:prstGeom prst="rect">
            <a:avLst/>
          </a:prstGeom>
        </p:spPr>
      </p:pic>
      <p:cxnSp>
        <p:nvCxnSpPr>
          <p:cNvPr id="93" name="Straight Connector 23">
            <a:extLst>
              <a:ext uri="{FF2B5EF4-FFF2-40B4-BE49-F238E27FC236}">
                <a16:creationId xmlns:a16="http://schemas.microsoft.com/office/drawing/2014/main" id="{7AD15AFC-2D76-423B-965D-3034FD472F28}"/>
              </a:ext>
            </a:extLst>
          </p:cNvPr>
          <p:cNvCxnSpPr>
            <a:cxnSpLocks/>
          </p:cNvCxnSpPr>
          <p:nvPr/>
        </p:nvCxnSpPr>
        <p:spPr>
          <a:xfrm>
            <a:off x="3713254" y="4112933"/>
            <a:ext cx="0" cy="2198076"/>
          </a:xfrm>
          <a:prstGeom prst="line">
            <a:avLst/>
          </a:prstGeom>
          <a:ln w="31750">
            <a:solidFill>
              <a:srgbClr val="3C3C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ACA35E93-79A5-4A29-80E8-9511FF4AC18E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D89CA4F6-D909-4AD7-9E84-1088706C4935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118" name="Google Shape;863;p65">
              <a:extLst>
                <a:ext uri="{FF2B5EF4-FFF2-40B4-BE49-F238E27FC236}">
                  <a16:creationId xmlns:a16="http://schemas.microsoft.com/office/drawing/2014/main" id="{AA80BF7E-DFE9-4553-AE49-BFF537728A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119" name="Google Shape;864;p65">
                <a:extLst>
                  <a:ext uri="{FF2B5EF4-FFF2-40B4-BE49-F238E27FC236}">
                    <a16:creationId xmlns:a16="http://schemas.microsoft.com/office/drawing/2014/main" id="{DDAF3D51-0FDF-476F-BAA1-472F189BDD02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65;p65">
                <a:extLst>
                  <a:ext uri="{FF2B5EF4-FFF2-40B4-BE49-F238E27FC236}">
                    <a16:creationId xmlns:a16="http://schemas.microsoft.com/office/drawing/2014/main" id="{0169D58D-1EAE-4FA9-89FB-4C8DD64F4B40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121" name="对象 120">
            <a:extLst>
              <a:ext uri="{FF2B5EF4-FFF2-40B4-BE49-F238E27FC236}">
                <a16:creationId xmlns:a16="http://schemas.microsoft.com/office/drawing/2014/main" id="{D903FC9C-F102-49C8-BE6E-5F3AA14B1E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96302"/>
              </p:ext>
            </p:extLst>
          </p:nvPr>
        </p:nvGraphicFramePr>
        <p:xfrm>
          <a:off x="4024313" y="3440113"/>
          <a:ext cx="44338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9" name="AxMath" r:id="rId24" imgW="2369520" imgH="310680" progId="Equation.AxMath">
                  <p:embed/>
                </p:oleObj>
              </mc:Choice>
              <mc:Fallback>
                <p:oleObj name="AxMath" r:id="rId24" imgW="2369520" imgH="310680" progId="Equation.AxMath">
                  <p:embed/>
                  <p:pic>
                    <p:nvPicPr>
                      <p:cNvPr id="121" name="对象 120">
                        <a:extLst>
                          <a:ext uri="{FF2B5EF4-FFF2-40B4-BE49-F238E27FC236}">
                            <a16:creationId xmlns:a16="http://schemas.microsoft.com/office/drawing/2014/main" id="{D903FC9C-F102-49C8-BE6E-5F3AA14B1E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024313" y="3440113"/>
                        <a:ext cx="4433887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20FCF6C5-191A-47A2-A417-BE4686AEDD0E}"/>
              </a:ext>
            </a:extLst>
          </p:cNvPr>
          <p:cNvGrpSpPr/>
          <p:nvPr/>
        </p:nvGrpSpPr>
        <p:grpSpPr>
          <a:xfrm>
            <a:off x="3908659" y="4146078"/>
            <a:ext cx="4915918" cy="2002009"/>
            <a:chOff x="3908659" y="4171130"/>
            <a:chExt cx="4915918" cy="200200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37A6C35-7F73-484F-B72B-5E054EED2179}"/>
                </a:ext>
              </a:extLst>
            </p:cNvPr>
            <p:cNvGrpSpPr/>
            <p:nvPr/>
          </p:nvGrpSpPr>
          <p:grpSpPr>
            <a:xfrm>
              <a:off x="3976824" y="4284798"/>
              <a:ext cx="4779588" cy="1762968"/>
              <a:chOff x="4120861" y="2929033"/>
              <a:chExt cx="4779588" cy="1762968"/>
            </a:xfrm>
          </p:grpSpPr>
          <p:graphicFrame>
            <p:nvGraphicFramePr>
              <p:cNvPr id="107" name="对象 106">
                <a:extLst>
                  <a:ext uri="{FF2B5EF4-FFF2-40B4-BE49-F238E27FC236}">
                    <a16:creationId xmlns:a16="http://schemas.microsoft.com/office/drawing/2014/main" id="{C6A84389-078D-4FA4-AEC0-C073355CA4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969690"/>
                  </p:ext>
                </p:extLst>
              </p:nvPr>
            </p:nvGraphicFramePr>
            <p:xfrm>
              <a:off x="4120861" y="3482620"/>
              <a:ext cx="3340100" cy="6238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0" name="AxMath" r:id="rId26" imgW="1785960" imgH="333720" progId="Equation.AxMath">
                      <p:embed/>
                    </p:oleObj>
                  </mc:Choice>
                  <mc:Fallback>
                    <p:oleObj name="AxMath" r:id="rId26" imgW="1785960" imgH="333720" progId="Equation.AxMath">
                      <p:embed/>
                      <p:pic>
                        <p:nvPicPr>
                          <p:cNvPr id="107" name="对象 106">
                            <a:extLst>
                              <a:ext uri="{FF2B5EF4-FFF2-40B4-BE49-F238E27FC236}">
                                <a16:creationId xmlns:a16="http://schemas.microsoft.com/office/drawing/2014/main" id="{C6A84389-078D-4FA4-AEC0-C073355CA4A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4120861" y="3482620"/>
                            <a:ext cx="3340100" cy="6238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左大括号 6">
                <a:extLst>
                  <a:ext uri="{FF2B5EF4-FFF2-40B4-BE49-F238E27FC236}">
                    <a16:creationId xmlns:a16="http://schemas.microsoft.com/office/drawing/2014/main" id="{FE394FD3-112B-47C8-B28F-CC8FE66E442E}"/>
                  </a:ext>
                </a:extLst>
              </p:cNvPr>
              <p:cNvSpPr/>
              <p:nvPr/>
            </p:nvSpPr>
            <p:spPr>
              <a:xfrm rot="5400000">
                <a:off x="5844300" y="2501458"/>
                <a:ext cx="115319" cy="1949039"/>
              </a:xfrm>
              <a:prstGeom prst="leftBrac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FA4D50-1DAA-4315-ACD1-C12B679B626A}"/>
                  </a:ext>
                </a:extLst>
              </p:cNvPr>
              <p:cNvSpPr txBox="1"/>
              <p:nvPr/>
            </p:nvSpPr>
            <p:spPr>
              <a:xfrm>
                <a:off x="4385172" y="2929033"/>
                <a:ext cx="714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Aggr.</a:t>
                </a:r>
                <a:endPara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  <p:sp>
            <p:nvSpPr>
              <p:cNvPr id="86" name="左大括号 85">
                <a:extLst>
                  <a:ext uri="{FF2B5EF4-FFF2-40B4-BE49-F238E27FC236}">
                    <a16:creationId xmlns:a16="http://schemas.microsoft.com/office/drawing/2014/main" id="{314BC459-5F07-4866-A047-1237901A0B02}"/>
                  </a:ext>
                </a:extLst>
              </p:cNvPr>
              <p:cNvSpPr/>
              <p:nvPr/>
            </p:nvSpPr>
            <p:spPr>
              <a:xfrm rot="16200000">
                <a:off x="5691462" y="2506060"/>
                <a:ext cx="175700" cy="3226293"/>
              </a:xfrm>
              <a:prstGeom prst="leftBrace">
                <a:avLst>
                  <a:gd name="adj1" fmla="val 8333"/>
                  <a:gd name="adj2" fmla="val 93209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928684A-3382-423F-B332-82672CA326A1}"/>
                  </a:ext>
                </a:extLst>
              </p:cNvPr>
              <p:cNvSpPr txBox="1"/>
              <p:nvPr/>
            </p:nvSpPr>
            <p:spPr>
              <a:xfrm>
                <a:off x="4804126" y="4289564"/>
                <a:ext cx="90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思源黑体 CN" panose="020B0500000000000000" pitchFamily="34" charset="-122"/>
                    <a:ea typeface="思源黑体 CN" panose="020B0500000000000000" pitchFamily="34" charset="-122"/>
                  </a:rPr>
                  <a:t>Comb.</a:t>
                </a:r>
                <a:endParaRPr lang="zh-CN" altLang="en-US">
                  <a:latin typeface="思源黑体 CN" panose="020B0500000000000000" pitchFamily="34" charset="-122"/>
                  <a:ea typeface="思源黑体 CN" panose="020B0500000000000000" pitchFamily="34" charset="-122"/>
                </a:endParaRPr>
              </a:p>
            </p:txBody>
          </p:sp>
          <p:graphicFrame>
            <p:nvGraphicFramePr>
              <p:cNvPr id="13" name="对象 12">
                <a:extLst>
                  <a:ext uri="{FF2B5EF4-FFF2-40B4-BE49-F238E27FC236}">
                    <a16:creationId xmlns:a16="http://schemas.microsoft.com/office/drawing/2014/main" id="{3F3852CC-383E-426B-A1BF-7095AEEEC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4671327"/>
                  </p:ext>
                </p:extLst>
              </p:nvPr>
            </p:nvGraphicFramePr>
            <p:xfrm>
              <a:off x="5066921" y="2942649"/>
              <a:ext cx="3833528" cy="4021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1" name="AxMath" r:id="rId28" imgW="2467440" imgH="258120" progId="Equation.AxMath">
                      <p:embed/>
                    </p:oleObj>
                  </mc:Choice>
                  <mc:Fallback>
                    <p:oleObj name="AxMath" r:id="rId28" imgW="2467440" imgH="258120" progId="Equation.AxMath">
                      <p:embed/>
                      <p:pic>
                        <p:nvPicPr>
                          <p:cNvPr id="13" name="对象 12">
                            <a:extLst>
                              <a:ext uri="{FF2B5EF4-FFF2-40B4-BE49-F238E27FC236}">
                                <a16:creationId xmlns:a16="http://schemas.microsoft.com/office/drawing/2014/main" id="{3F3852CC-383E-426B-A1BF-7095AEEECB4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066921" y="2942649"/>
                            <a:ext cx="3833528" cy="40210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对象 14">
                <a:extLst>
                  <a:ext uri="{FF2B5EF4-FFF2-40B4-BE49-F238E27FC236}">
                    <a16:creationId xmlns:a16="http://schemas.microsoft.com/office/drawing/2014/main" id="{40888E09-DC00-4845-B955-A085D89C4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9604765"/>
                  </p:ext>
                </p:extLst>
              </p:nvPr>
            </p:nvGraphicFramePr>
            <p:xfrm>
              <a:off x="5668990" y="4289901"/>
              <a:ext cx="2225635" cy="402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2" name="AxMath" r:id="rId30" imgW="1380240" imgH="249840" progId="Equation.AxMath">
                      <p:embed/>
                    </p:oleObj>
                  </mc:Choice>
                  <mc:Fallback>
                    <p:oleObj name="AxMath" r:id="rId30" imgW="1380240" imgH="249840" progId="Equation.AxMath">
                      <p:embed/>
                      <p:pic>
                        <p:nvPicPr>
                          <p:cNvPr id="15" name="对象 14">
                            <a:extLst>
                              <a:ext uri="{FF2B5EF4-FFF2-40B4-BE49-F238E27FC236}">
                                <a16:creationId xmlns:a16="http://schemas.microsoft.com/office/drawing/2014/main" id="{40888E09-DC00-4845-B955-A085D89C4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668990" y="4289901"/>
                            <a:ext cx="2225635" cy="402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3F6D93-5899-4B73-97E4-35567B32F0AA}"/>
                </a:ext>
              </a:extLst>
            </p:cNvPr>
            <p:cNvSpPr/>
            <p:nvPr/>
          </p:nvSpPr>
          <p:spPr>
            <a:xfrm>
              <a:off x="3908659" y="4171130"/>
              <a:ext cx="4915918" cy="20020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99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C766828-36C6-4501-9E9F-29438307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29C571-CC98-407B-9284-28AFD26ECFE0}" type="slidenum">
              <a:rPr lang="zh-CN" altLang="en-US" smtClean="0"/>
              <a:pPr algn="r"/>
              <a:t>9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EE053A-AB90-4084-B289-006D1B28DEF1}"/>
              </a:ext>
            </a:extLst>
          </p:cNvPr>
          <p:cNvSpPr/>
          <p:nvPr/>
        </p:nvSpPr>
        <p:spPr>
          <a:xfrm>
            <a:off x="281141" y="810234"/>
            <a:ext cx="47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Graph Neural Networks (</a:t>
            </a:r>
            <a:r>
              <a:rPr lang="en-US" altLang="zh-CN" sz="2400" b="1" dirty="0" err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GNN</a:t>
            </a:r>
            <a:r>
              <a:rPr lang="en-US" altLang="zh-CN" sz="2400" b="1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84290A-A440-48E6-AD73-2C56DCD80E37}"/>
              </a:ext>
            </a:extLst>
          </p:cNvPr>
          <p:cNvSpPr/>
          <p:nvPr/>
        </p:nvSpPr>
        <p:spPr>
          <a:xfrm>
            <a:off x="281141" y="1329146"/>
            <a:ext cx="7522574" cy="853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fr-FR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Information propagation </a:t>
            </a:r>
            <a:r>
              <a:rPr lang="fr-FR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via Graph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fr-FR" altLang="zh-CN" sz="2000">
                <a:solidFill>
                  <a:srgbClr val="C0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Information transformation </a:t>
            </a:r>
            <a:r>
              <a:rPr lang="fr-FR" altLang="zh-CN" sz="2000">
                <a:latin typeface="思源黑体 CN" panose="020B0500000000000000" pitchFamily="34" charset="-122"/>
                <a:ea typeface="思源黑体 CN" panose="020B0500000000000000" pitchFamily="34" charset="-122"/>
              </a:rPr>
              <a:t>via Neural Networks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88F06EC4-AAEB-4E62-8A96-08B7E6E2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5"/>
          <a:stretch/>
        </p:blipFill>
        <p:spPr>
          <a:xfrm>
            <a:off x="2025309" y="2260511"/>
            <a:ext cx="2414288" cy="2824519"/>
          </a:xfrm>
          <a:prstGeom prst="rect">
            <a:avLst/>
          </a:prstGeom>
        </p:spPr>
      </p:pic>
      <p:sp>
        <p:nvSpPr>
          <p:cNvPr id="28" name="Down Arrow 4">
            <a:extLst>
              <a:ext uri="{FF2B5EF4-FFF2-40B4-BE49-F238E27FC236}">
                <a16:creationId xmlns:a16="http://schemas.microsoft.com/office/drawing/2014/main" id="{763EF221-A861-4D4F-B8A1-CE963B218E20}"/>
              </a:ext>
            </a:extLst>
          </p:cNvPr>
          <p:cNvSpPr/>
          <p:nvPr/>
        </p:nvSpPr>
        <p:spPr>
          <a:xfrm rot="10800000">
            <a:off x="2866623" y="3871108"/>
            <a:ext cx="189727" cy="75840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图片 127">
            <a:extLst>
              <a:ext uri="{FF2B5EF4-FFF2-40B4-BE49-F238E27FC236}">
                <a16:creationId xmlns:a16="http://schemas.microsoft.com/office/drawing/2014/main" id="{949D89B3-0C51-4562-AC78-9E275985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19" y="4353230"/>
            <a:ext cx="433381" cy="208779"/>
          </a:xfrm>
          <a:prstGeom prst="rect">
            <a:avLst/>
          </a:prstGeom>
        </p:spPr>
      </p:pic>
      <p:pic>
        <p:nvPicPr>
          <p:cNvPr id="30" name="图片 127">
            <a:extLst>
              <a:ext uri="{FF2B5EF4-FFF2-40B4-BE49-F238E27FC236}">
                <a16:creationId xmlns:a16="http://schemas.microsoft.com/office/drawing/2014/main" id="{3CDD6B51-F621-45ED-AB9F-FC527192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42" y="5090319"/>
            <a:ext cx="433381" cy="208779"/>
          </a:xfrm>
          <a:prstGeom prst="rect">
            <a:avLst/>
          </a:prstGeom>
        </p:spPr>
      </p:pic>
      <p:pic>
        <p:nvPicPr>
          <p:cNvPr id="31" name="图片 127">
            <a:extLst>
              <a:ext uri="{FF2B5EF4-FFF2-40B4-BE49-F238E27FC236}">
                <a16:creationId xmlns:a16="http://schemas.microsoft.com/office/drawing/2014/main" id="{EE60F0C0-C28D-4DEC-8A34-6C457E24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87" y="4949323"/>
            <a:ext cx="433381" cy="208779"/>
          </a:xfrm>
          <a:prstGeom prst="rect">
            <a:avLst/>
          </a:prstGeom>
        </p:spPr>
      </p:pic>
      <p:pic>
        <p:nvPicPr>
          <p:cNvPr id="32" name="图片 127">
            <a:extLst>
              <a:ext uri="{FF2B5EF4-FFF2-40B4-BE49-F238E27FC236}">
                <a16:creationId xmlns:a16="http://schemas.microsoft.com/office/drawing/2014/main" id="{420CE44F-B269-48C6-B27B-E915CAA8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28" y="4815354"/>
            <a:ext cx="433381" cy="208779"/>
          </a:xfrm>
          <a:prstGeom prst="rect">
            <a:avLst/>
          </a:prstGeom>
        </p:spPr>
      </p:pic>
      <p:pic>
        <p:nvPicPr>
          <p:cNvPr id="33" name="图片 127">
            <a:extLst>
              <a:ext uri="{FF2B5EF4-FFF2-40B4-BE49-F238E27FC236}">
                <a16:creationId xmlns:a16="http://schemas.microsoft.com/office/drawing/2014/main" id="{106B419A-9167-44F2-9C13-CA70F2B8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87" y="4013702"/>
            <a:ext cx="433381" cy="208779"/>
          </a:xfrm>
          <a:prstGeom prst="rect">
            <a:avLst/>
          </a:prstGeom>
        </p:spPr>
      </p:pic>
      <p:grpSp>
        <p:nvGrpSpPr>
          <p:cNvPr id="34" name="Group 78">
            <a:extLst>
              <a:ext uri="{FF2B5EF4-FFF2-40B4-BE49-F238E27FC236}">
                <a16:creationId xmlns:a16="http://schemas.microsoft.com/office/drawing/2014/main" id="{F2E68DE7-B93C-4136-AA04-8F1A54E0C263}"/>
              </a:ext>
            </a:extLst>
          </p:cNvPr>
          <p:cNvGrpSpPr/>
          <p:nvPr/>
        </p:nvGrpSpPr>
        <p:grpSpPr>
          <a:xfrm>
            <a:off x="4572000" y="2447008"/>
            <a:ext cx="3982222" cy="1963984"/>
            <a:chOff x="6157157" y="2942037"/>
            <a:chExt cx="3982222" cy="196398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C4335EBD-31A5-4C50-8E00-040FBB17D4AB}"/>
                </a:ext>
              </a:extLst>
            </p:cNvPr>
            <p:cNvGrpSpPr/>
            <p:nvPr/>
          </p:nvGrpSpPr>
          <p:grpSpPr>
            <a:xfrm>
              <a:off x="6157157" y="2942037"/>
              <a:ext cx="914400" cy="1963984"/>
              <a:chOff x="7646020" y="2942037"/>
              <a:chExt cx="914400" cy="1963984"/>
            </a:xfrm>
          </p:grpSpPr>
          <p:sp>
            <p:nvSpPr>
              <p:cNvPr id="38" name="Rectangular Callout 6">
                <a:extLst>
                  <a:ext uri="{FF2B5EF4-FFF2-40B4-BE49-F238E27FC236}">
                    <a16:creationId xmlns:a16="http://schemas.microsoft.com/office/drawing/2014/main" id="{1766EE83-95CF-4CB4-822C-F56DCC1E2081}"/>
                  </a:ext>
                </a:extLst>
              </p:cNvPr>
              <p:cNvSpPr/>
              <p:nvPr/>
            </p:nvSpPr>
            <p:spPr>
              <a:xfrm>
                <a:off x="7646020" y="4048268"/>
                <a:ext cx="914400" cy="857753"/>
              </a:xfrm>
              <a:prstGeom prst="wedgeRectCallout">
                <a:avLst>
                  <a:gd name="adj1" fmla="val -219679"/>
                  <a:gd name="adj2" fmla="val 33639"/>
                </a:avLst>
              </a:prstGeom>
              <a:noFill/>
              <a:ln w="25400" cap="flat">
                <a:prstDash val="sys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9">
                <a:extLst>
                  <a:ext uri="{FF2B5EF4-FFF2-40B4-BE49-F238E27FC236}">
                    <a16:creationId xmlns:a16="http://schemas.microsoft.com/office/drawing/2014/main" id="{975932FD-E00C-4D63-90CB-C3B0A1FCD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684776" y="4103116"/>
                <a:ext cx="836888" cy="720000"/>
              </a:xfrm>
              <a:prstGeom prst="rect">
                <a:avLst/>
              </a:prstGeom>
            </p:spPr>
          </p:pic>
          <p:sp>
            <p:nvSpPr>
              <p:cNvPr id="40" name="Rectangular Callout 6">
                <a:extLst>
                  <a:ext uri="{FF2B5EF4-FFF2-40B4-BE49-F238E27FC236}">
                    <a16:creationId xmlns:a16="http://schemas.microsoft.com/office/drawing/2014/main" id="{D86BDF78-CF47-4BF9-8E6D-AF30EBAE9418}"/>
                  </a:ext>
                </a:extLst>
              </p:cNvPr>
              <p:cNvSpPr/>
              <p:nvPr/>
            </p:nvSpPr>
            <p:spPr>
              <a:xfrm>
                <a:off x="7646020" y="2942037"/>
                <a:ext cx="914400" cy="857753"/>
              </a:xfrm>
              <a:prstGeom prst="wedgeRectCallout">
                <a:avLst>
                  <a:gd name="adj1" fmla="val -127446"/>
                  <a:gd name="adj2" fmla="val 86886"/>
                </a:avLst>
              </a:prstGeom>
              <a:noFill/>
              <a:ln w="25400" cap="flat">
                <a:solidFill>
                  <a:srgbClr val="C00000"/>
                </a:solidFill>
                <a:prstDash val="sys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11">
                <a:extLst>
                  <a:ext uri="{FF2B5EF4-FFF2-40B4-BE49-F238E27FC236}">
                    <a16:creationId xmlns:a16="http://schemas.microsoft.com/office/drawing/2014/main" id="{FE72077F-D719-4CF4-B457-47E8AB110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707726" y="3019503"/>
                <a:ext cx="836888" cy="720000"/>
              </a:xfrm>
              <a:prstGeom prst="rect">
                <a:avLst/>
              </a:prstGeom>
            </p:spPr>
          </p:pic>
        </p:grp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FE5F1D87-5CBB-40FC-9AC0-894BE6171A1E}"/>
                </a:ext>
              </a:extLst>
            </p:cNvPr>
            <p:cNvSpPr/>
            <p:nvPr/>
          </p:nvSpPr>
          <p:spPr>
            <a:xfrm>
              <a:off x="7203960" y="4366137"/>
              <a:ext cx="2935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VertexNN</a:t>
              </a:r>
              <a:r>
                <a:rPr 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Transformation</a:t>
              </a:r>
            </a:p>
          </p:txBody>
        </p:sp>
        <p:sp>
          <p:nvSpPr>
            <p:cNvPr id="37" name="Rectangle 77">
              <a:extLst>
                <a:ext uri="{FF2B5EF4-FFF2-40B4-BE49-F238E27FC236}">
                  <a16:creationId xmlns:a16="http://schemas.microsoft.com/office/drawing/2014/main" id="{38ED0554-1563-442F-A1B3-E77066834F12}"/>
                </a:ext>
              </a:extLst>
            </p:cNvPr>
            <p:cNvSpPr/>
            <p:nvPr/>
          </p:nvSpPr>
          <p:spPr>
            <a:xfrm>
              <a:off x="7203960" y="3244334"/>
              <a:ext cx="2791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EdgeNN</a:t>
              </a:r>
              <a:r>
                <a:rPr lang="en-US" dirty="0">
                  <a:latin typeface="思源黑体 CN" panose="020B0500000000000000" pitchFamily="34" charset="-122"/>
                  <a:ea typeface="思源黑体 CN" panose="020B0500000000000000" pitchFamily="34" charset="-122"/>
                </a:rPr>
                <a:t> Transformation</a:t>
              </a:r>
            </a:p>
          </p:txBody>
        </p:sp>
      </p:grpSp>
      <p:pic>
        <p:nvPicPr>
          <p:cNvPr id="42" name="Picture 6">
            <a:extLst>
              <a:ext uri="{FF2B5EF4-FFF2-40B4-BE49-F238E27FC236}">
                <a16:creationId xmlns:a16="http://schemas.microsoft.com/office/drawing/2014/main" id="{1A4151CF-337B-4F83-AF39-FEF2A6EA2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38" y="2318587"/>
            <a:ext cx="926031" cy="249676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D1F701A-69CD-4067-9D18-D2ECE88EE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200" y="4699010"/>
            <a:ext cx="3167271" cy="129203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103345A-0B08-4E19-8875-0C1D515CCD80}"/>
              </a:ext>
            </a:extLst>
          </p:cNvPr>
          <p:cNvCxnSpPr>
            <a:cxnSpLocks/>
          </p:cNvCxnSpPr>
          <p:nvPr/>
        </p:nvCxnSpPr>
        <p:spPr>
          <a:xfrm>
            <a:off x="5201949" y="5528854"/>
            <a:ext cx="374502" cy="1124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6FAB8B9-C8F7-402F-A711-6EE9C17032E8}"/>
              </a:ext>
            </a:extLst>
          </p:cNvPr>
          <p:cNvCxnSpPr>
            <a:cxnSpLocks/>
          </p:cNvCxnSpPr>
          <p:nvPr/>
        </p:nvCxnSpPr>
        <p:spPr>
          <a:xfrm flipH="1">
            <a:off x="6065584" y="5345026"/>
            <a:ext cx="422898" cy="110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52411DB-107B-4EF2-93CF-9414930EB632}"/>
              </a:ext>
            </a:extLst>
          </p:cNvPr>
          <p:cNvCxnSpPr>
            <a:cxnSpLocks/>
          </p:cNvCxnSpPr>
          <p:nvPr/>
        </p:nvCxnSpPr>
        <p:spPr>
          <a:xfrm flipH="1" flipV="1">
            <a:off x="5990722" y="5687242"/>
            <a:ext cx="374502" cy="1124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5F1310D6-5FFA-49C7-A3FD-8E4412B9E45C}"/>
              </a:ext>
            </a:extLst>
          </p:cNvPr>
          <p:cNvSpPr/>
          <p:nvPr/>
        </p:nvSpPr>
        <p:spPr>
          <a:xfrm rot="613540">
            <a:off x="4450479" y="4703570"/>
            <a:ext cx="3542185" cy="144956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9DDB550-7B73-4B47-AD1B-4BE53FEA40D2}"/>
              </a:ext>
            </a:extLst>
          </p:cNvPr>
          <p:cNvSpPr/>
          <p:nvPr/>
        </p:nvSpPr>
        <p:spPr>
          <a:xfrm rot="1199896">
            <a:off x="4000525" y="4795713"/>
            <a:ext cx="392385" cy="3422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F654FF3-C5E5-477B-A628-64AF23A51A0A}"/>
              </a:ext>
            </a:extLst>
          </p:cNvPr>
          <p:cNvGrpSpPr/>
          <p:nvPr/>
        </p:nvGrpSpPr>
        <p:grpSpPr>
          <a:xfrm>
            <a:off x="300551" y="229270"/>
            <a:ext cx="3313600" cy="461665"/>
            <a:chOff x="300551" y="229270"/>
            <a:chExt cx="3313600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F1A7E08-1B67-4F5E-AB76-53F071E80870}"/>
                </a:ext>
              </a:extLst>
            </p:cNvPr>
            <p:cNvSpPr txBox="1"/>
            <p:nvPr/>
          </p:nvSpPr>
          <p:spPr>
            <a:xfrm>
              <a:off x="554678" y="229270"/>
              <a:ext cx="3059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Background</a:t>
              </a:r>
            </a:p>
          </p:txBody>
        </p:sp>
        <p:grpSp>
          <p:nvGrpSpPr>
            <p:cNvPr id="55" name="Google Shape;863;p65">
              <a:extLst>
                <a:ext uri="{FF2B5EF4-FFF2-40B4-BE49-F238E27FC236}">
                  <a16:creationId xmlns:a16="http://schemas.microsoft.com/office/drawing/2014/main" id="{A5F3EFCF-94BC-457F-BDDA-70491D47F2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551" y="352103"/>
              <a:ext cx="254127" cy="216000"/>
              <a:chOff x="4660325" y="1866850"/>
              <a:chExt cx="68350" cy="58100"/>
            </a:xfrm>
          </p:grpSpPr>
          <p:sp>
            <p:nvSpPr>
              <p:cNvPr id="56" name="Google Shape;864;p65">
                <a:extLst>
                  <a:ext uri="{FF2B5EF4-FFF2-40B4-BE49-F238E27FC236}">
                    <a16:creationId xmlns:a16="http://schemas.microsoft.com/office/drawing/2014/main" id="{B6A58EF3-6366-4917-ACE4-48327C049F6C}"/>
                  </a:ext>
                </a:extLst>
              </p:cNvPr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865;p65">
                <a:extLst>
                  <a:ext uri="{FF2B5EF4-FFF2-40B4-BE49-F238E27FC236}">
                    <a16:creationId xmlns:a16="http://schemas.microsoft.com/office/drawing/2014/main" id="{9371045A-5658-485B-9A01-173507078261}"/>
                  </a:ext>
                </a:extLst>
              </p:cNvPr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194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eb054f59-82a5-4c76-9427-0f80d850be40"/>
</p:tagLst>
</file>

<file path=ppt/theme/theme1.xml><?xml version="1.0" encoding="utf-8"?>
<a:theme xmlns:a="http://schemas.openxmlformats.org/drawingml/2006/main" name="主题5">
  <a:themeElements>
    <a:clrScheme name="自定义 4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CE4C4B"/>
      </a:accent2>
      <a:accent3>
        <a:srgbClr val="A7AA9D"/>
      </a:accent3>
      <a:accent4>
        <a:srgbClr val="778495"/>
      </a:accent4>
      <a:accent5>
        <a:srgbClr val="586270"/>
      </a:accent5>
      <a:accent6>
        <a:srgbClr val="56595B"/>
      </a:accent6>
      <a:hlink>
        <a:srgbClr val="0F6FC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CE4C4B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16131</TotalTime>
  <Words>3785</Words>
  <Application>Microsoft Office PowerPoint</Application>
  <PresentationFormat>全屏显示(4:3)</PresentationFormat>
  <Paragraphs>483</Paragraphs>
  <Slides>36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思源黑体 CN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主题5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yuchen wang</dc:creator>
  <cp:lastModifiedBy>王宇晨</cp:lastModifiedBy>
  <cp:revision>1439</cp:revision>
  <cp:lastPrinted>2020-07-02T13:43:08Z</cp:lastPrinted>
  <dcterms:created xsi:type="dcterms:W3CDTF">2017-09-24T16:00:00Z</dcterms:created>
  <dcterms:modified xsi:type="dcterms:W3CDTF">2021-04-08T07:56:13Z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2018-08-22T08:40:42.0572491Z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